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81"/>
  </p:notesMasterIdLst>
  <p:sldIdLst>
    <p:sldId id="284" r:id="rId2"/>
    <p:sldId id="285" r:id="rId3"/>
    <p:sldId id="287" r:id="rId4"/>
    <p:sldId id="286" r:id="rId5"/>
    <p:sldId id="361" r:id="rId6"/>
    <p:sldId id="288" r:id="rId7"/>
    <p:sldId id="358" r:id="rId8"/>
    <p:sldId id="362" r:id="rId9"/>
    <p:sldId id="363" r:id="rId10"/>
    <p:sldId id="289" r:id="rId11"/>
    <p:sldId id="364" r:id="rId12"/>
    <p:sldId id="290" r:id="rId13"/>
    <p:sldId id="34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42" r:id="rId36"/>
    <p:sldId id="343" r:id="rId37"/>
    <p:sldId id="344" r:id="rId38"/>
    <p:sldId id="355" r:id="rId39"/>
    <p:sldId id="356" r:id="rId40"/>
    <p:sldId id="357" r:id="rId41"/>
    <p:sldId id="323" r:id="rId42"/>
    <p:sldId id="325" r:id="rId43"/>
    <p:sldId id="324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6" r:id="rId54"/>
    <p:sldId id="337" r:id="rId55"/>
    <p:sldId id="312" r:id="rId56"/>
    <p:sldId id="313" r:id="rId57"/>
    <p:sldId id="346" r:id="rId58"/>
    <p:sldId id="347" r:id="rId59"/>
    <p:sldId id="348" r:id="rId60"/>
    <p:sldId id="349" r:id="rId61"/>
    <p:sldId id="350" r:id="rId62"/>
    <p:sldId id="351" r:id="rId63"/>
    <p:sldId id="314" r:id="rId64"/>
    <p:sldId id="315" r:id="rId65"/>
    <p:sldId id="316" r:id="rId66"/>
    <p:sldId id="317" r:id="rId67"/>
    <p:sldId id="353" r:id="rId68"/>
    <p:sldId id="354" r:id="rId69"/>
    <p:sldId id="318" r:id="rId70"/>
    <p:sldId id="319" r:id="rId71"/>
    <p:sldId id="320" r:id="rId72"/>
    <p:sldId id="321" r:id="rId73"/>
    <p:sldId id="322" r:id="rId74"/>
    <p:sldId id="338" r:id="rId75"/>
    <p:sldId id="339" r:id="rId76"/>
    <p:sldId id="359" r:id="rId77"/>
    <p:sldId id="360" r:id="rId78"/>
    <p:sldId id="341" r:id="rId79"/>
    <p:sldId id="365" r:id="rId80"/>
  </p:sldIdLst>
  <p:sldSz cx="9144000" cy="5143500" type="screen16x9"/>
  <p:notesSz cx="6858000" cy="9144000"/>
  <p:embeddedFontLst>
    <p:embeddedFont>
      <p:font typeface="Arvo" panose="020B0604020202020204" charset="0"/>
      <p:regular r:id="rId82"/>
      <p:bold r:id="rId83"/>
      <p:italic r:id="rId84"/>
      <p:boldItalic r:id="rId85"/>
    </p:embeddedFont>
    <p:embeddedFont>
      <p:font typeface="Roboto Condensed" panose="020B0604020202020204" charset="0"/>
      <p:regular r:id="rId86"/>
      <p:bold r:id="rId87"/>
      <p:italic r:id="rId88"/>
      <p:boldItalic r:id="rId89"/>
    </p:embeddedFont>
    <p:embeddedFont>
      <p:font typeface="Roboto Condensed Light" panose="020B060402020202020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3E79A1-B2C5-A264-80AA-3587AED45EC8}" v="92" dt="2019-05-06T20:16:49.902"/>
    <p1510:client id="{4C5442F9-542B-DADA-F686-CA858A653BDA}" v="528" dt="2019-05-06T18:02:01.904"/>
    <p1510:client id="{E3425D44-B435-E8A7-2D26-5E6E0E437C8D}" v="337" dt="2019-05-06T18:48:59.217"/>
    <p1510:client id="{5D34D704-96F1-C7A9-BF3C-AD54507B17D0}" v="364" dt="2019-05-06T18:32:28.144"/>
    <p1510:client id="{B1521369-3FFF-F813-EB5A-44EA93660552}" v="284" dt="2019-05-06T19:25:03.875"/>
    <p1510:client id="{6281A869-67B7-1907-9752-984F753D4DE6}" v="269" dt="2019-05-06T18:38:22.269"/>
    <p1510:client id="{7A46B0F1-0331-D45A-A58A-ECF9C95F7921}" v="182" dt="2019-05-06T20:09:50.739"/>
  </p1510:revLst>
</p1510:revInfo>
</file>

<file path=ppt/tableStyles.xml><?xml version="1.0" encoding="utf-8"?>
<a:tblStyleLst xmlns:a="http://schemas.openxmlformats.org/drawingml/2006/main" def="{76177FD6-7AD1-4EE0-BA9A-3B9105BB7C1D}">
  <a:tblStyle styleId="{76177FD6-7AD1-4EE0-BA9A-3B9105BB7C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90" Type="http://schemas.openxmlformats.org/officeDocument/2006/relationships/font" Target="fonts/font9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93" Type="http://schemas.openxmlformats.org/officeDocument/2006/relationships/font" Target="fonts/font12.fntdata"/><Relationship Id="rId98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én Rodríguez" userId="6bd7c66389aa8efd" providerId="LiveId" clId="{03CEFCBE-7B02-4333-A91F-831BD26CB0AE}"/>
    <pc:docChg chg="modSld">
      <pc:chgData name="Rubén Rodríguez" userId="6bd7c66389aa8efd" providerId="LiveId" clId="{03CEFCBE-7B02-4333-A91F-831BD26CB0AE}" dt="2019-05-06T20:59:47.550" v="7" actId="20577"/>
      <pc:docMkLst>
        <pc:docMk/>
      </pc:docMkLst>
      <pc:sldChg chg="modSp">
        <pc:chgData name="Rubén Rodríguez" userId="6bd7c66389aa8efd" providerId="LiveId" clId="{03CEFCBE-7B02-4333-A91F-831BD26CB0AE}" dt="2019-05-06T20:59:47.550" v="7" actId="20577"/>
        <pc:sldMkLst>
          <pc:docMk/>
          <pc:sldMk cId="1320538100" sldId="360"/>
        </pc:sldMkLst>
        <pc:graphicFrameChg chg="modGraphic">
          <ac:chgData name="Rubén Rodríguez" userId="6bd7c66389aa8efd" providerId="LiveId" clId="{03CEFCBE-7B02-4333-A91F-831BD26CB0AE}" dt="2019-05-06T20:59:47.550" v="7" actId="20577"/>
          <ac:graphicFrameMkLst>
            <pc:docMk/>
            <pc:sldMk cId="1320538100" sldId="360"/>
            <ac:graphicFrameMk id="4" creationId="{4BDEB998-778D-407A-88B3-4B9D140D8B1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14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097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742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555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958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44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4" name="Google Shape;104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5" name="Google Shape;105;p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8" name="Google Shape;108;p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1" name="Google Shape;111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2" name="Google Shape;112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" name="Google Shape;113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4" name="Google Shape;114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5" name="Google Shape;145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0" name="Google Shape;150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" name="Google Shape;152;p9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54" name="Google Shape;154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5" name="Google Shape;155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nrodriguez/TG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nami.com/stack/mantis/installe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0"/>
              <a:t>BUG/DEFECT TRACKING TOOLS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B3666E-0B84-4D9E-8E9E-4BA72A5FC61F}"/>
              </a:ext>
            </a:extLst>
          </p:cNvPr>
          <p:cNvSpPr txBox="1"/>
          <p:nvPr/>
        </p:nvSpPr>
        <p:spPr>
          <a:xfrm>
            <a:off x="5827295" y="2884571"/>
            <a:ext cx="3224463" cy="116955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s-ES">
                <a:latin typeface="Roboto Condensed Light"/>
              </a:rPr>
              <a:t>Marta Pérez Serrano</a:t>
            </a:r>
            <a:endParaRPr lang="es-ES"/>
          </a:p>
          <a:p>
            <a:pPr algn="r"/>
            <a:r>
              <a:rPr lang="es-ES">
                <a:latin typeface="Roboto Condensed Light"/>
                <a:ea typeface="Roboto Condensed Light"/>
              </a:rPr>
              <a:t>Laura Cercas Ramos</a:t>
            </a:r>
          </a:p>
          <a:p>
            <a:pPr algn="r"/>
            <a:r>
              <a:rPr lang="es-ES">
                <a:latin typeface="Roboto Condensed Light"/>
                <a:ea typeface="Roboto Condensed Light"/>
              </a:rPr>
              <a:t>Rubén Rodríguez Cabañas</a:t>
            </a:r>
            <a:endParaRPr lang="es-ES"/>
          </a:p>
          <a:p>
            <a:pPr algn="r"/>
            <a:r>
              <a:rPr lang="es-ES">
                <a:latin typeface="Roboto Condensed Light"/>
              </a:rPr>
              <a:t>Alejandro Meijide Raimondi</a:t>
            </a:r>
          </a:p>
          <a:p>
            <a:pPr algn="r"/>
            <a:r>
              <a:rPr lang="es-ES">
                <a:latin typeface="Roboto Condensed Light"/>
              </a:rPr>
              <a:t>Lucia Hurtado de Mendoza Burguillo</a:t>
            </a:r>
          </a:p>
        </p:txBody>
      </p:sp>
    </p:spTree>
    <p:extLst>
      <p:ext uri="{BB962C8B-B14F-4D97-AF65-F5344CB8AC3E}">
        <p14:creationId xmlns:p14="http://schemas.microsoft.com/office/powerpoint/2010/main" val="187437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92814" y="2961385"/>
            <a:ext cx="5933554" cy="1109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CRITERIOS DE COMPARACIÓN DE LA IMPLEMENTACIÓN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283051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5026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1F0085-4EBC-4D15-A587-E17BDA89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B344A-B765-4AF7-B709-92526BDB6AF7}"/>
              </a:ext>
            </a:extLst>
          </p:cNvPr>
          <p:cNvSpPr txBox="1"/>
          <p:nvPr/>
        </p:nvSpPr>
        <p:spPr>
          <a:xfrm>
            <a:off x="925183" y="682566"/>
            <a:ext cx="6646652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b="1"/>
              <a:t>3.1 Criterio 1: Facilidad de Uso</a:t>
            </a:r>
            <a:endParaRPr lang="es-ES"/>
          </a:p>
          <a:p>
            <a:pPr algn="just"/>
            <a:r>
              <a:rPr lang="es-ES"/>
              <a:t>Descripción: nivel de facilidad que tiene el usuario para utilizar e interactuar con </a:t>
            </a:r>
          </a:p>
          <a:p>
            <a:pPr algn="just"/>
            <a:r>
              <a:rPr lang="es-ES" b="1"/>
              <a:t>3.2 Criterio 2: Grado de Seguridad</a:t>
            </a:r>
          </a:p>
          <a:p>
            <a:r>
              <a:rPr lang="es-ES"/>
              <a:t>Descripción: nivel de seguridad que posee la herramienta a la hora de proteger sus datos e información.</a:t>
            </a:r>
          </a:p>
          <a:p>
            <a:pPr algn="just"/>
            <a:r>
              <a:rPr lang="es-ES" b="1"/>
              <a:t>3.3 Criterio 3: Fluidez </a:t>
            </a:r>
          </a:p>
          <a:p>
            <a:r>
              <a:rPr lang="es-ES"/>
              <a:t>Descripción: capacidad que posee la herramienta para trabajar de una manera rápida y sin que se produzcan largas esperas.</a:t>
            </a:r>
          </a:p>
          <a:p>
            <a:pPr algn="just"/>
            <a:r>
              <a:rPr lang="es-ES" b="1"/>
              <a:t>3.4 Criterio 4: Facilidad en la Instalación</a:t>
            </a:r>
          </a:p>
          <a:p>
            <a:r>
              <a:rPr lang="es-ES"/>
              <a:t>Descripción: grado de dificultad a la hora de implementar la tecnología. </a:t>
            </a:r>
          </a:p>
          <a:p>
            <a:pPr algn="just"/>
            <a:r>
              <a:rPr lang="es-ES" b="1"/>
              <a:t>3.5 Criterio 5: Selección de Idiomas </a:t>
            </a:r>
          </a:p>
          <a:p>
            <a:pPr algn="just"/>
            <a:r>
              <a:rPr lang="es-ES"/>
              <a:t>Nombre del criterio: Selección de idiomas.</a:t>
            </a:r>
          </a:p>
          <a:p>
            <a:r>
              <a:rPr lang="es-ES"/>
              <a:t>Descripción: diferentes idiomas en los que se permite implementar la tecnología.</a:t>
            </a:r>
          </a:p>
          <a:p>
            <a:pPr algn="just"/>
            <a:r>
              <a:rPr lang="es-ES" b="1"/>
              <a:t>3.6 Criterio 6: Funcionalidad</a:t>
            </a:r>
          </a:p>
          <a:p>
            <a:r>
              <a:rPr lang="es-ES"/>
              <a:t>Descripción: diferentes funciones que se pueden realizar dentro de la herramienta.</a:t>
            </a:r>
          </a:p>
          <a:p>
            <a:pPr algn="just"/>
            <a:r>
              <a:rPr lang="es-ES" b="1"/>
              <a:t>3.7 Criterio 7: Creación de incidencias</a:t>
            </a:r>
          </a:p>
          <a:p>
            <a:r>
              <a:rPr lang="es-ES"/>
              <a:t>Descripción: Proceso de creación de una incidencia</a:t>
            </a:r>
          </a:p>
          <a:p>
            <a:pPr algn="just"/>
            <a:r>
              <a:rPr lang="es-ES" b="1"/>
              <a:t>3.8 Criterio 8: Exportación informes</a:t>
            </a:r>
          </a:p>
          <a:p>
            <a:r>
              <a:rPr lang="es-ES"/>
              <a:t>Descripción: diferentes formatos de archivo en la exportación de informes.</a:t>
            </a:r>
          </a:p>
          <a:p>
            <a:pPr algn="just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384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F2D3-994E-419C-915D-C459F2BC2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10" y="3962969"/>
            <a:ext cx="5680952" cy="665069"/>
          </a:xfrm>
        </p:spPr>
        <p:txBody>
          <a:bodyPr/>
          <a:lstStyle/>
          <a:p>
            <a:r>
              <a:rPr lang="es-ES"/>
              <a:t>PROYECTO DE IMPLEMENTACIÓN DE UN PROTOTIPO DEL SISTEMA UTILIZANDO BUGZILLA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6DECB-60E6-4E1D-97E1-B89C7FA77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8" name="Google Shape;224;p14">
            <a:extLst>
              <a:ext uri="{FF2B5EF4-FFF2-40B4-BE49-F238E27FC236}">
                <a16:creationId xmlns:a16="http://schemas.microsoft.com/office/drawing/2014/main" id="{CF87DBCB-13C8-4525-B381-F1D0A570D49D}"/>
              </a:ext>
            </a:extLst>
          </p:cNvPr>
          <p:cNvSpPr txBox="1"/>
          <p:nvPr/>
        </p:nvSpPr>
        <p:spPr>
          <a:xfrm>
            <a:off x="283051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546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4BF31-8759-4CCA-AF40-80CFF8C67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4.1 DOCUMENTACIÓN DE DISEÑO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0043F-DF8D-44DA-B1D5-5ACE807AA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B37A1E5-ABD9-4EA9-A0F6-544E5A55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4" y="1438666"/>
            <a:ext cx="7144602" cy="30082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89D015-8D43-429D-A10E-8DC19FA08F4B}"/>
              </a:ext>
            </a:extLst>
          </p:cNvPr>
          <p:cNvSpPr/>
          <p:nvPr/>
        </p:nvSpPr>
        <p:spPr>
          <a:xfrm>
            <a:off x="714859" y="1610854"/>
            <a:ext cx="4368584" cy="251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ABF96E-AC7A-4964-83D1-BFB01038EFE5}"/>
              </a:ext>
            </a:extLst>
          </p:cNvPr>
          <p:cNvSpPr/>
          <p:nvPr/>
        </p:nvSpPr>
        <p:spPr>
          <a:xfrm>
            <a:off x="1141062" y="2143608"/>
            <a:ext cx="3893949" cy="1152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7636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/>
              <a:t>4.2 DOCUMENTACIÓN DE CONSTRUCCIÓN</a:t>
            </a: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7" name="Picture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E1FD92F-1F1B-4D33-B3F7-2AFC71D8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6" y="1379451"/>
            <a:ext cx="7221371" cy="30755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B90BEBD-34EA-49FE-8C45-555CC7FBDC1D}"/>
              </a:ext>
            </a:extLst>
          </p:cNvPr>
          <p:cNvSpPr/>
          <p:nvPr/>
        </p:nvSpPr>
        <p:spPr>
          <a:xfrm rot="1560000">
            <a:off x="1165650" y="2043620"/>
            <a:ext cx="460612" cy="25589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43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ES" b="0"/>
              <a:t>4.2 DOCUMENTACIÓN DE CONSTRUCCIÓN</a:t>
            </a:r>
            <a:endParaRPr lang="es-ES"/>
          </a:p>
        </p:txBody>
      </p:sp>
      <p:pic>
        <p:nvPicPr>
          <p:cNvPr id="2" name="Picture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92E2AB6-22D1-42C9-856D-7A14D512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4" y="918699"/>
            <a:ext cx="8492316" cy="34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BB0E78-4FCE-4C07-B25D-C9AB5902AB34}"/>
              </a:ext>
            </a:extLst>
          </p:cNvPr>
          <p:cNvSpPr/>
          <p:nvPr/>
        </p:nvSpPr>
        <p:spPr>
          <a:xfrm>
            <a:off x="191070" y="2336325"/>
            <a:ext cx="4384343" cy="1535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751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C28DFB-4C27-4D3C-9A03-C29559E97E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104BE24-564D-4817-91CA-040340797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8" y="826489"/>
            <a:ext cx="8168183" cy="36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01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71FC5-096E-4A99-9D32-929A4CFF5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2C9D5BC-BD74-41B1-9255-A4A03B35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32" y="748162"/>
            <a:ext cx="6155139" cy="36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7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B255C-09A2-4C97-BB26-50C02E4B5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E3E766A-14C7-4901-9DDA-E1CE7FC9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" y="-3586"/>
            <a:ext cx="6846056" cy="3043796"/>
          </a:xfrm>
          <a:prstGeom prst="rect">
            <a:avLst/>
          </a:prstGeom>
        </p:spPr>
      </p:pic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CE8FD90-6F39-4116-8FE7-71B207AC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" y="2647512"/>
            <a:ext cx="6811937" cy="23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69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A629DD-DBC0-4B26-AC44-F77410EC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4.3 DOCUMENTACIÓN DE PRUEBAS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47232-B402-4F93-9635-46A096AC5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671" y="1626378"/>
            <a:ext cx="6132600" cy="3145500"/>
          </a:xfrm>
        </p:spPr>
        <p:txBody>
          <a:bodyPr/>
          <a:lstStyle/>
          <a:p>
            <a:r>
              <a:rPr lang="es-ES"/>
              <a:t>Problemas en la instalación del programa.</a:t>
            </a:r>
          </a:p>
          <a:p>
            <a:r>
              <a:rPr lang="es-ES"/>
              <a:t>Alternativa: uso de la versión online de Bugzilla</a:t>
            </a:r>
          </a:p>
          <a:p>
            <a:r>
              <a:rPr lang="es-ES"/>
              <a:t>No intuitiva, por lo que el proceso no ha sido rápido. </a:t>
            </a:r>
          </a:p>
          <a:p>
            <a:r>
              <a:rPr lang="es-ES"/>
              <a:t>Consulta al portal de Bugzilla mediante un correo debido a los problemas de instalación.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A4F30-3F5A-4171-BA27-427E64594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878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1194939" y="48321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9800"/>
                </a:solidFill>
              </a:rPr>
              <a:t>ÍNDICE</a:t>
            </a:r>
            <a:endParaRPr sz="6000">
              <a:solidFill>
                <a:srgbClr val="FF9800"/>
              </a:solidFill>
            </a:endParaRP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4294967295"/>
          </p:nvPr>
        </p:nvSpPr>
        <p:spPr>
          <a:xfrm>
            <a:off x="1194940" y="623158"/>
            <a:ext cx="6593700" cy="44403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457200">
              <a:spcBef>
                <a:spcPts val="0"/>
              </a:spcBef>
              <a:buAutoNum type="arabicPeriod"/>
            </a:pPr>
            <a:r>
              <a:rPr lang="en" sz="2000" b="1">
                <a:latin typeface="Arial"/>
              </a:rPr>
              <a:t>Autores del </a:t>
            </a:r>
            <a:r>
              <a:rPr lang="en" sz="2000" b="1" err="1">
                <a:latin typeface="Arial"/>
              </a:rPr>
              <a:t>trabajo</a:t>
            </a:r>
            <a:r>
              <a:rPr lang="en" sz="2000" b="1">
                <a:latin typeface="Arial"/>
              </a:rPr>
              <a:t>, </a:t>
            </a:r>
            <a:r>
              <a:rPr lang="en" sz="2000" b="1" err="1">
                <a:latin typeface="Arial"/>
              </a:rPr>
              <a:t>planificación</a:t>
            </a:r>
            <a:r>
              <a:rPr lang="en" sz="2000" b="1">
                <a:latin typeface="Arial"/>
              </a:rPr>
              <a:t> y </a:t>
            </a:r>
            <a:r>
              <a:rPr lang="en" sz="2000" b="1" err="1">
                <a:latin typeface="Arial"/>
              </a:rPr>
              <a:t>entrega</a:t>
            </a:r>
            <a:endParaRPr lang="es-ES"/>
          </a:p>
          <a:p>
            <a:pPr indent="-457200">
              <a:spcBef>
                <a:spcPts val="0"/>
              </a:spcBef>
              <a:buAutoNum type="arabicPeriod"/>
            </a:pPr>
            <a:r>
              <a:rPr lang="en" sz="2000" b="1">
                <a:latin typeface="Arial"/>
              </a:rPr>
              <a:t>Requisitos del prototipo a implementar</a:t>
            </a:r>
          </a:p>
          <a:p>
            <a:pPr indent="-457200">
              <a:spcBef>
                <a:spcPts val="0"/>
              </a:spcBef>
              <a:buAutoNum type="arabicPeriod"/>
            </a:pPr>
            <a:r>
              <a:rPr lang="en" sz="2000" b="1">
                <a:latin typeface="Arial"/>
              </a:rPr>
              <a:t>Criterios de comparación en la implementación</a:t>
            </a:r>
          </a:p>
          <a:p>
            <a:pPr indent="-457200">
              <a:spcBef>
                <a:spcPts val="0"/>
              </a:spcBef>
              <a:buAutoNum type="arabicPeriod"/>
            </a:pPr>
            <a:r>
              <a:rPr lang="en" sz="2000" b="1">
                <a:latin typeface="Arial"/>
              </a:rPr>
              <a:t>Proyecto de implementación de un prototipo del sistema utilizando Bugzilla</a:t>
            </a:r>
          </a:p>
          <a:p>
            <a:pPr indent="-457200">
              <a:spcBef>
                <a:spcPts val="0"/>
              </a:spcBef>
              <a:buAutoNum type="arabicPeriod"/>
            </a:pPr>
            <a:r>
              <a:rPr lang="en" sz="2000" b="1">
                <a:latin typeface="Arial"/>
                <a:cs typeface="Arial"/>
              </a:rPr>
              <a:t>Proyecto de implementación de un prototipo del sistema utilizando Mantis Bug Tracker</a:t>
            </a:r>
            <a:endParaRPr lang="en" sz="2000" b="1">
              <a:latin typeface="Arial"/>
            </a:endParaRPr>
          </a:p>
          <a:p>
            <a:pPr indent="-457200">
              <a:spcBef>
                <a:spcPts val="0"/>
              </a:spcBef>
              <a:buAutoNum type="arabicPeriod"/>
            </a:pPr>
            <a:r>
              <a:rPr lang="en" sz="2000" b="1">
                <a:latin typeface="Arial"/>
                <a:cs typeface="Arial"/>
              </a:rPr>
              <a:t>Proyecto de implementación de un prototipo del sistema utilizando Jira </a:t>
            </a:r>
          </a:p>
          <a:p>
            <a:pPr indent="-457200">
              <a:spcBef>
                <a:spcPts val="0"/>
              </a:spcBef>
              <a:buAutoNum type="arabicPeriod"/>
            </a:pPr>
            <a:r>
              <a:rPr lang="en" sz="2000" b="1">
                <a:latin typeface="Arial"/>
              </a:rPr>
              <a:t>Comparación de la dos implementaciones</a:t>
            </a:r>
          </a:p>
          <a:p>
            <a:pPr indent="-457200">
              <a:spcBef>
                <a:spcPts val="0"/>
              </a:spcBef>
              <a:buAutoNum type="arabicPeriod"/>
            </a:pPr>
            <a:r>
              <a:rPr lang="en" sz="2000" b="1">
                <a:latin typeface="Arial"/>
              </a:rPr>
              <a:t>Conclusiones</a:t>
            </a:r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7994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1CE08-9BC7-4548-974B-35423B848A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5" name="Picture 5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F298E003-F0DF-43C2-BA20-54681F56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99" y="953508"/>
            <a:ext cx="6248968" cy="34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92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AC2CA2-88F1-41EC-8D9B-AA8B32FF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4.4 DOCUMETNACIÓN DE INSTALACIÓN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8E4E7-CEC3-4FFB-A81D-754766F87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32538" y="1224992"/>
            <a:ext cx="9092457" cy="1038628"/>
          </a:xfrm>
        </p:spPr>
        <p:txBody>
          <a:bodyPr/>
          <a:lstStyle/>
          <a:p>
            <a:r>
              <a:rPr lang="es-ES"/>
              <a:t> Descargarnos Perl, que es una distribución del lenguaje de programación Perl para la plataforma </a:t>
            </a:r>
            <a:r>
              <a:rPr lang="es-ES" err="1"/>
              <a:t>Micorsoft</a:t>
            </a:r>
            <a:r>
              <a:rPr lang="es-ES"/>
              <a:t> Windows.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463EC-41D3-4A15-B214-87CCAC98E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6" name="Picture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3E451FD-A746-4AC0-BA84-241CC901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6" y="2207125"/>
            <a:ext cx="5694527" cy="2648464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66581F41-DBFB-464F-97BF-1657568CAB30}"/>
              </a:ext>
            </a:extLst>
          </p:cNvPr>
          <p:cNvSpPr/>
          <p:nvPr/>
        </p:nvSpPr>
        <p:spPr>
          <a:xfrm>
            <a:off x="5729057" y="3856276"/>
            <a:ext cx="1995984" cy="358254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31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94AC-36EF-4AA8-9D4C-CD044B57BD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F5D3D-838B-48E4-91A2-F67E2066A7F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1179" y="645497"/>
            <a:ext cx="7045325" cy="850900"/>
          </a:xfrm>
        </p:spPr>
        <p:txBody>
          <a:bodyPr/>
          <a:lstStyle/>
          <a:p>
            <a:r>
              <a:rPr lang="es-ES"/>
              <a:t>Descargamos Bugzilla desde su página oficial </a:t>
            </a:r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F26A0D1-E152-4B95-A93D-DFB1D4C0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72" y="1426677"/>
            <a:ext cx="5967482" cy="2989591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7C90DDFC-ABB7-481B-A330-AEC772FC429D}"/>
              </a:ext>
            </a:extLst>
          </p:cNvPr>
          <p:cNvSpPr/>
          <p:nvPr/>
        </p:nvSpPr>
        <p:spPr>
          <a:xfrm>
            <a:off x="6923236" y="2244134"/>
            <a:ext cx="1492723" cy="281485"/>
          </a:xfrm>
          <a:prstGeom prst="lef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421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C9ADDC-8DCB-4DBB-93DA-306F08D96D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BF3CB-2FA4-415E-9277-8256A09E29D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60159" y="1020313"/>
            <a:ext cx="9161511" cy="1004438"/>
          </a:xfrm>
        </p:spPr>
        <p:txBody>
          <a:bodyPr/>
          <a:lstStyle/>
          <a:p>
            <a:r>
              <a:rPr lang="es-ES"/>
              <a:t>Descargamos un servidor web capaz de ejecutar scripts CGI, para ello hemos utilizado Apache, elegimos </a:t>
            </a:r>
            <a:r>
              <a:rPr lang="es-ES" err="1"/>
              <a:t>Xampp</a:t>
            </a:r>
            <a:r>
              <a:rPr lang="es-ES"/>
              <a:t> que es un paquete de software libre, que consiste en el sistema de gestión de bases de datos MySQL, el servidor web Apache y los intérpretes para lenguajes de script PHP y Perl.</a:t>
            </a:r>
          </a:p>
        </p:txBody>
      </p:sp>
      <p:pic>
        <p:nvPicPr>
          <p:cNvPr id="6" name="Picture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E2ABE333-4C50-49F0-A4E6-1BFA28510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2119165"/>
            <a:ext cx="5123027" cy="302057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75B0157-83C9-4E28-A971-D5BB1CBEBD9E}"/>
              </a:ext>
            </a:extLst>
          </p:cNvPr>
          <p:cNvSpPr/>
          <p:nvPr/>
        </p:nvSpPr>
        <p:spPr>
          <a:xfrm>
            <a:off x="1479060" y="4365935"/>
            <a:ext cx="1671849" cy="3241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3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48D9BF-11FC-4118-89C0-D7C85EF7C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5883A-49ED-4943-8DDB-622A4220664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10888" y="627702"/>
            <a:ext cx="9075311" cy="817776"/>
          </a:xfrm>
        </p:spPr>
        <p:txBody>
          <a:bodyPr/>
          <a:lstStyle/>
          <a:p>
            <a:r>
              <a:rPr lang="es-ES"/>
              <a:t>Iniciamos XAMPP y presionamos botón </a:t>
            </a:r>
            <a:r>
              <a:rPr lang="es-ES" err="1"/>
              <a:t>config</a:t>
            </a:r>
            <a:r>
              <a:rPr lang="es-ES"/>
              <a:t>, para modificar ese fichero</a:t>
            </a:r>
            <a:endParaRPr lang="es-ES" err="1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E65738AC-540C-4357-8E4B-493EC51A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57" y="1488674"/>
            <a:ext cx="5387453" cy="341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5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10888" y="1190672"/>
            <a:ext cx="8785295" cy="621591"/>
          </a:xfrm>
        </p:spPr>
        <p:txBody>
          <a:bodyPr/>
          <a:lstStyle/>
          <a:p>
            <a:r>
              <a:rPr lang="es-ES" err="1"/>
              <a:t>Descomentamos</a:t>
            </a:r>
            <a:r>
              <a:rPr lang="es-ES"/>
              <a:t> las siguientes líneas del fichero: </a:t>
            </a:r>
          </a:p>
          <a:p>
            <a:pPr lvl="1"/>
            <a:r>
              <a:rPr lang="es-ES" err="1"/>
              <a:t>LoadModule</a:t>
            </a:r>
            <a:r>
              <a:rPr lang="es-ES"/>
              <a:t> </a:t>
            </a:r>
            <a:r>
              <a:rPr lang="es-ES" err="1"/>
              <a:t>cgi_module</a:t>
            </a:r>
            <a:r>
              <a:rPr lang="es-ES"/>
              <a:t> modules/mod_cgi.so</a:t>
            </a:r>
          </a:p>
          <a:p>
            <a:pPr lvl="1"/>
            <a:r>
              <a:rPr lang="es-ES" err="1"/>
              <a:t>AddHandler</a:t>
            </a:r>
            <a:r>
              <a:rPr lang="es-ES"/>
              <a:t> </a:t>
            </a:r>
            <a:r>
              <a:rPr lang="es-ES" err="1"/>
              <a:t>cgi</a:t>
            </a:r>
            <a:r>
              <a:rPr lang="es-ES"/>
              <a:t>-script .</a:t>
            </a:r>
            <a:r>
              <a:rPr lang="es-ES" err="1"/>
              <a:t>cgi</a:t>
            </a:r>
          </a:p>
          <a:p>
            <a:endParaRPr lang="es-ES"/>
          </a:p>
        </p:txBody>
      </p:sp>
      <p:pic>
        <p:nvPicPr>
          <p:cNvPr id="5" name="Picture 5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A0709B40-AC9E-4110-9E40-15ACB062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67" y="2037673"/>
            <a:ext cx="4176214" cy="305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13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10888" y="1190672"/>
            <a:ext cx="8785295" cy="621591"/>
          </a:xfrm>
        </p:spPr>
        <p:txBody>
          <a:bodyPr/>
          <a:lstStyle/>
          <a:p>
            <a:r>
              <a:rPr lang="es-ES"/>
              <a:t>Añadimos las siguientes líneas de código al final del fichero:</a:t>
            </a:r>
          </a:p>
          <a:p>
            <a:endParaRPr lang="es-ES"/>
          </a:p>
          <a:p>
            <a:endParaRPr lang="es-ES"/>
          </a:p>
        </p:txBody>
      </p:sp>
      <p:pic>
        <p:nvPicPr>
          <p:cNvPr id="3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58C8353-16F3-4EA7-86FB-F610C0861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14" y="1724139"/>
            <a:ext cx="5984542" cy="26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21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36478" y="1412448"/>
            <a:ext cx="8785295" cy="621591"/>
          </a:xfrm>
        </p:spPr>
        <p:txBody>
          <a:bodyPr/>
          <a:lstStyle/>
          <a:p>
            <a:r>
              <a:rPr lang="es-ES"/>
              <a:t>Abrimos el editor de registro del ordenador (</a:t>
            </a:r>
            <a:r>
              <a:rPr lang="es-ES" err="1"/>
              <a:t>regedit</a:t>
            </a:r>
            <a:r>
              <a:rPr lang="es-ES"/>
              <a:t>) y creamos una nueva clave en esa ruta.</a:t>
            </a:r>
          </a:p>
          <a:p>
            <a:endParaRPr lang="es-ES"/>
          </a:p>
          <a:p>
            <a:endParaRPr lang="es-ES"/>
          </a:p>
          <a:p>
            <a:endParaRPr lang="es-ES"/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4E66ECF-4131-4FDE-AB04-DD9AA470C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49" y="1411538"/>
            <a:ext cx="5370392" cy="35913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8056B8-0EB4-4AE6-94AD-81CCF8506A18}"/>
              </a:ext>
            </a:extLst>
          </p:cNvPr>
          <p:cNvSpPr/>
          <p:nvPr/>
        </p:nvSpPr>
        <p:spPr>
          <a:xfrm>
            <a:off x="992875" y="1722177"/>
            <a:ext cx="2806320" cy="1876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831AC-DB1D-43AF-B0AB-473E28E40EC1}"/>
              </a:ext>
            </a:extLst>
          </p:cNvPr>
          <p:cNvSpPr/>
          <p:nvPr/>
        </p:nvSpPr>
        <p:spPr>
          <a:xfrm>
            <a:off x="1255168" y="3758679"/>
            <a:ext cx="1535372" cy="56297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9058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36478" y="1045664"/>
            <a:ext cx="8785295" cy="621591"/>
          </a:xfrm>
        </p:spPr>
        <p:txBody>
          <a:bodyPr/>
          <a:lstStyle/>
          <a:p>
            <a:r>
              <a:rPr lang="es-ES"/>
              <a:t>Creamos el archivo </a:t>
            </a:r>
            <a:r>
              <a:rPr lang="es-ES" err="1"/>
              <a:t>localconfig</a:t>
            </a:r>
            <a:r>
              <a:rPr lang="es-ES"/>
              <a:t> mediante el siguiente comando.</a:t>
            </a:r>
          </a:p>
          <a:p>
            <a:endParaRPr lang="es-ES"/>
          </a:p>
        </p:txBody>
      </p:sp>
      <p:pic>
        <p:nvPicPr>
          <p:cNvPr id="3" name="Picture 5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B4F63DED-D5ED-4982-963E-56A84354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953" y="1521487"/>
            <a:ext cx="4713594" cy="36188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0B3833-5287-445E-9B81-D62433CC90E0}"/>
              </a:ext>
            </a:extLst>
          </p:cNvPr>
          <p:cNvSpPr/>
          <p:nvPr/>
        </p:nvSpPr>
        <p:spPr>
          <a:xfrm>
            <a:off x="2415227" y="1839462"/>
            <a:ext cx="989462" cy="1705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0614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36478" y="1045664"/>
            <a:ext cx="8785295" cy="621591"/>
          </a:xfrm>
        </p:spPr>
        <p:txBody>
          <a:bodyPr/>
          <a:lstStyle/>
          <a:p>
            <a:r>
              <a:rPr lang="es-ES"/>
              <a:t>Modificamos el archivo que hemos creado.</a:t>
            </a:r>
          </a:p>
          <a:p>
            <a:endParaRPr lang="es-ES"/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7DA2AEC-E2B8-4EE0-8760-67B3812F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89" y="1596117"/>
            <a:ext cx="4645355" cy="33928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E1BFE6-7B25-4F5F-A6E8-618414DBE0E9}"/>
              </a:ext>
            </a:extLst>
          </p:cNvPr>
          <p:cNvSpPr/>
          <p:nvPr/>
        </p:nvSpPr>
        <p:spPr>
          <a:xfrm>
            <a:off x="1658203" y="3794930"/>
            <a:ext cx="1117410" cy="162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954EA-589F-4531-B51B-585B0F090F1A}"/>
              </a:ext>
            </a:extLst>
          </p:cNvPr>
          <p:cNvSpPr/>
          <p:nvPr/>
        </p:nvSpPr>
        <p:spPr>
          <a:xfrm>
            <a:off x="1658202" y="3394027"/>
            <a:ext cx="1117410" cy="162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4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92814" y="2961385"/>
            <a:ext cx="5558241" cy="1109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AUTORES DEL TRABAJO,</a:t>
            </a:r>
            <a:br>
              <a:rPr lang="en"/>
            </a:br>
            <a:r>
              <a:rPr lang="en"/>
              <a:t>PLANIFIACION Y ENTREGA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283051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23115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62068" y="1412448"/>
            <a:ext cx="8785295" cy="621591"/>
          </a:xfrm>
        </p:spPr>
        <p:txBody>
          <a:bodyPr/>
          <a:lstStyle/>
          <a:p>
            <a:r>
              <a:rPr lang="es-ES"/>
              <a:t>Volvemos a ejecutar el mismo comando, nos crea la base de datos. A continuación, nos pide el correo, nombre del administrador y contraseña. Tras esto, se completa y recibimos confirmación.</a:t>
            </a:r>
          </a:p>
          <a:p>
            <a:endParaRPr lang="es-ES"/>
          </a:p>
          <a:p>
            <a:endParaRPr lang="es-ES"/>
          </a:p>
        </p:txBody>
      </p:sp>
      <p:pic>
        <p:nvPicPr>
          <p:cNvPr id="3" name="Picture 5" descr="Imagen que contiene negro&#10;&#10;Descripción generada con confianza alta">
            <a:extLst>
              <a:ext uri="{FF2B5EF4-FFF2-40B4-BE49-F238E27FC236}">
                <a16:creationId xmlns:a16="http://schemas.microsoft.com/office/drawing/2014/main" id="{443C8123-68B2-4FEE-81AF-16242FD9A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12" y="1971261"/>
            <a:ext cx="6445155" cy="25828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29EB8A-CD9B-4135-8141-2DB251BA2AB7}"/>
              </a:ext>
            </a:extLst>
          </p:cNvPr>
          <p:cNvSpPr/>
          <p:nvPr/>
        </p:nvSpPr>
        <p:spPr>
          <a:xfrm>
            <a:off x="805217" y="4298191"/>
            <a:ext cx="2081284" cy="2558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910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62068" y="1412448"/>
            <a:ext cx="8785295" cy="621591"/>
          </a:xfrm>
        </p:spPr>
        <p:txBody>
          <a:bodyPr/>
          <a:lstStyle/>
          <a:p>
            <a:r>
              <a:rPr lang="es-ES"/>
              <a:t>Nos aseguramos de que la base de datos ha sido creada, se llama bugs.</a:t>
            </a:r>
          </a:p>
          <a:p>
            <a:endParaRPr lang="es-ES"/>
          </a:p>
          <a:p>
            <a:endParaRPr lang="es-ES"/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15EC7D9-F002-496B-960A-062E344D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33" y="1722124"/>
            <a:ext cx="6607221" cy="29360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AF002E-16AD-4A84-948D-68C8B27F717A}"/>
              </a:ext>
            </a:extLst>
          </p:cNvPr>
          <p:cNvSpPr/>
          <p:nvPr/>
        </p:nvSpPr>
        <p:spPr>
          <a:xfrm>
            <a:off x="847866" y="2344856"/>
            <a:ext cx="1091821" cy="23457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57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62068" y="1412448"/>
            <a:ext cx="8785295" cy="621591"/>
          </a:xfrm>
        </p:spPr>
        <p:txBody>
          <a:bodyPr/>
          <a:lstStyle/>
          <a:p>
            <a:r>
              <a:rPr lang="es-ES"/>
              <a:t>Instalamos los módulos que nos faltan para que Bugzilla funcione mediante el siguiente comando.</a:t>
            </a:r>
          </a:p>
          <a:p>
            <a:endParaRPr lang="es-ES"/>
          </a:p>
          <a:p>
            <a:endParaRPr lang="es-ES"/>
          </a:p>
        </p:txBody>
      </p:sp>
      <p:pic>
        <p:nvPicPr>
          <p:cNvPr id="3" name="Picture 5" descr="Imagen que contiene interior&#10;&#10;Descripción generada con confianza alta">
            <a:extLst>
              <a:ext uri="{FF2B5EF4-FFF2-40B4-BE49-F238E27FC236}">
                <a16:creationId xmlns:a16="http://schemas.microsoft.com/office/drawing/2014/main" id="{209D04A1-45D9-4ED4-A90B-79B594762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4" y="2167089"/>
            <a:ext cx="8483789" cy="13467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E125CC-13CF-49C2-9FE6-FAAAE82766B3}"/>
              </a:ext>
            </a:extLst>
          </p:cNvPr>
          <p:cNvSpPr/>
          <p:nvPr/>
        </p:nvSpPr>
        <p:spPr>
          <a:xfrm>
            <a:off x="1453487" y="2216908"/>
            <a:ext cx="4230806" cy="2644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7524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62068" y="1412448"/>
            <a:ext cx="8785295" cy="621591"/>
          </a:xfrm>
        </p:spPr>
        <p:txBody>
          <a:bodyPr/>
          <a:lstStyle/>
          <a:p>
            <a:r>
              <a:rPr lang="es-ES"/>
              <a:t>Ejecutamos este comando que nos abre el fichero testserver y nos da acceso a la herramienta Bugzilla. Y nos sale un error.</a:t>
            </a:r>
          </a:p>
          <a:p>
            <a:endParaRPr lang="es-ES"/>
          </a:p>
          <a:p>
            <a:endParaRPr lang="es-ES"/>
          </a:p>
        </p:txBody>
      </p:sp>
      <p:pic>
        <p:nvPicPr>
          <p:cNvPr id="5" name="Picture 5" descr="Imagen que contiene persona&#10;&#10;Descripción generada con confianza alta">
            <a:extLst>
              <a:ext uri="{FF2B5EF4-FFF2-40B4-BE49-F238E27FC236}">
                <a16:creationId xmlns:a16="http://schemas.microsoft.com/office/drawing/2014/main" id="{02DD5907-930B-4F9F-A7A5-376A5304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5" y="2213759"/>
            <a:ext cx="8628797" cy="11595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7086FF-A85F-4FF9-9721-019558CB1E88}"/>
              </a:ext>
            </a:extLst>
          </p:cNvPr>
          <p:cNvSpPr/>
          <p:nvPr/>
        </p:nvSpPr>
        <p:spPr>
          <a:xfrm>
            <a:off x="1342599" y="2285147"/>
            <a:ext cx="4478171" cy="2473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1089D-EDE8-49AA-8DE3-3C60F45031BC}"/>
              </a:ext>
            </a:extLst>
          </p:cNvPr>
          <p:cNvSpPr/>
          <p:nvPr/>
        </p:nvSpPr>
        <p:spPr>
          <a:xfrm>
            <a:off x="122830" y="2779877"/>
            <a:ext cx="8444551" cy="4264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698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127AC-91C2-4649-B4A7-599852F67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F9785-9CFD-4F14-9AE9-0024892C4C4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62068" y="1412448"/>
            <a:ext cx="8785295" cy="621591"/>
          </a:xfrm>
        </p:spPr>
        <p:txBody>
          <a:bodyPr/>
          <a:lstStyle/>
          <a:p>
            <a:r>
              <a:rPr lang="es-ES"/>
              <a:t>Tras todo esto, debería dejarnos entrar en el portal y nos aparece lo siguiente.</a:t>
            </a:r>
          </a:p>
          <a:p>
            <a:endParaRPr lang="es-ES"/>
          </a:p>
          <a:p>
            <a:endParaRPr lang="es-E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C7493CF2-44BF-45E8-9FA0-5022FD18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4" y="2026813"/>
            <a:ext cx="7596685" cy="18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34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35DE-A8A5-44E7-86A7-CF274EC39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4.5 MANUAL DE USUARIO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8AC7B-C42A-44CB-B982-51E63059A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953152" cy="355807"/>
          </a:xfrm>
        </p:spPr>
        <p:txBody>
          <a:bodyPr/>
          <a:lstStyle/>
          <a:p>
            <a:pPr marL="76200" indent="0">
              <a:buNone/>
            </a:pPr>
            <a:r>
              <a:rPr lang="es-ES"/>
              <a:t>1. REGISTRAR INCIDENCIA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6A7C1-69EF-4E98-9DE6-FB4BE1AA4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66E530F-8D1A-432E-ADAE-8C584696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37" y="1813998"/>
            <a:ext cx="7392690" cy="257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30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6A7C1-69EF-4E98-9DE6-FB4BE1AA4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935DE-A8A5-44E7-86A7-CF274EC390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492750" cy="766762"/>
          </a:xfrm>
        </p:spPr>
        <p:txBody>
          <a:bodyPr/>
          <a:lstStyle/>
          <a:p>
            <a:r>
              <a:rPr lang="es-ES"/>
              <a:t>4.5 MANUAL DE USUARIO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8AC7B-C42A-44CB-B982-51E63059A26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76314" y="213209"/>
            <a:ext cx="3952875" cy="355600"/>
          </a:xfrm>
        </p:spPr>
        <p:txBody>
          <a:bodyPr/>
          <a:lstStyle/>
          <a:p>
            <a:pPr marL="76200" indent="0">
              <a:buNone/>
            </a:pPr>
            <a:r>
              <a:rPr lang="es-ES"/>
              <a:t>1. REGISTRAR INCIDENCIA</a:t>
            </a:r>
          </a:p>
        </p:txBody>
      </p:sp>
      <p:pic>
        <p:nvPicPr>
          <p:cNvPr id="6" name="Picture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9193F13-95D1-445E-9AA3-87560DA9E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39" y="778186"/>
            <a:ext cx="7092411" cy="3199673"/>
          </a:xfrm>
          <a:prstGeom prst="rect">
            <a:avLst/>
          </a:prstGeom>
        </p:spPr>
      </p:pic>
      <p:pic>
        <p:nvPicPr>
          <p:cNvPr id="8" name="Picture 8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37C0574B-804B-43D4-A575-4E6335E3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72" y="3450779"/>
            <a:ext cx="7053665" cy="15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0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C5B5E3-A3D1-4160-A6AA-FC97CEBDF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3A41FEE-07C2-4208-985E-FBBA059D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916852"/>
            <a:ext cx="8303216" cy="203118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B5AC2C-7143-4D07-8B76-7F3E7FB0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027" y="1572109"/>
            <a:ext cx="3624666" cy="27257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B25AD27-5E51-4628-A371-9DFBFC88443E}"/>
              </a:ext>
            </a:extLst>
          </p:cNvPr>
          <p:cNvSpPr/>
          <p:nvPr/>
        </p:nvSpPr>
        <p:spPr>
          <a:xfrm>
            <a:off x="1935350" y="3131625"/>
            <a:ext cx="2566906" cy="17241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>
                <a:solidFill>
                  <a:schemeClr val="tx1"/>
                </a:solidFill>
                <a:cs typeface="Arial"/>
              </a:rPr>
              <a:t>Gráfica de errores resueltos</a:t>
            </a:r>
            <a:endParaRPr lang="es-ES" sz="1600">
              <a:solidFill>
                <a:schemeClr val="tx1"/>
              </a:solidFill>
              <a:cs typeface="Arial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F728AE2-2492-42B0-8391-2A9BE8C6CB21}"/>
              </a:ext>
            </a:extLst>
          </p:cNvPr>
          <p:cNvCxnSpPr/>
          <p:nvPr/>
        </p:nvCxnSpPr>
        <p:spPr>
          <a:xfrm flipV="1">
            <a:off x="4693564" y="3317121"/>
            <a:ext cx="701298" cy="7129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E8B52A-5CE5-4F90-965D-41B698456ACF}"/>
              </a:ext>
            </a:extLst>
          </p:cNvPr>
          <p:cNvSpPr txBox="1">
            <a:spLocks/>
          </p:cNvSpPr>
          <p:nvPr/>
        </p:nvSpPr>
        <p:spPr>
          <a:xfrm>
            <a:off x="2179450" y="184149"/>
            <a:ext cx="39528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buNone/>
            </a:pPr>
            <a:r>
              <a:rPr lang="es-ES"/>
              <a:t>2. EXPORTAR INFORMES</a:t>
            </a:r>
          </a:p>
        </p:txBody>
      </p:sp>
    </p:spTree>
    <p:extLst>
      <p:ext uri="{BB962C8B-B14F-4D97-AF65-F5344CB8AC3E}">
        <p14:creationId xmlns:p14="http://schemas.microsoft.com/office/powerpoint/2010/main" val="3599952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2FFB69-0B4E-473E-A592-64FEC52A0A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C547EE6-1CF9-4CEC-819A-2C79DA34C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3" y="1123892"/>
            <a:ext cx="8739106" cy="310881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2979C4-89E8-49F2-BEDD-6B46D2AD81F7}"/>
              </a:ext>
            </a:extLst>
          </p:cNvPr>
          <p:cNvSpPr txBox="1">
            <a:spLocks/>
          </p:cNvSpPr>
          <p:nvPr/>
        </p:nvSpPr>
        <p:spPr>
          <a:xfrm>
            <a:off x="2179450" y="184149"/>
            <a:ext cx="39528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buNone/>
            </a:pPr>
            <a:r>
              <a:rPr lang="es-ES"/>
              <a:t>3. BÚSQUEDA SIMPLE</a:t>
            </a:r>
          </a:p>
        </p:txBody>
      </p:sp>
    </p:spTree>
    <p:extLst>
      <p:ext uri="{BB962C8B-B14F-4D97-AF65-F5344CB8AC3E}">
        <p14:creationId xmlns:p14="http://schemas.microsoft.com/office/powerpoint/2010/main" val="4019433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22E1B-684A-45FA-A110-0412A3424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E72F0A9-6E0D-429F-B9BB-C5E62093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5" y="914824"/>
            <a:ext cx="7838267" cy="350758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DB8E5EF-27A7-4B3E-BE19-9D7E54DF69E6}"/>
              </a:ext>
            </a:extLst>
          </p:cNvPr>
          <p:cNvSpPr txBox="1">
            <a:spLocks/>
          </p:cNvSpPr>
          <p:nvPr/>
        </p:nvSpPr>
        <p:spPr>
          <a:xfrm>
            <a:off x="2179450" y="184149"/>
            <a:ext cx="39528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buNone/>
            </a:pPr>
            <a:r>
              <a:rPr lang="es-ES"/>
              <a:t>3. BÚSQUEDA AVANZADA</a:t>
            </a:r>
          </a:p>
        </p:txBody>
      </p:sp>
    </p:spTree>
    <p:extLst>
      <p:ext uri="{BB962C8B-B14F-4D97-AF65-F5344CB8AC3E}">
        <p14:creationId xmlns:p14="http://schemas.microsoft.com/office/powerpoint/2010/main" val="261866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193;p12">
            <a:extLst>
              <a:ext uri="{FF2B5EF4-FFF2-40B4-BE49-F238E27FC236}">
                <a16:creationId xmlns:a16="http://schemas.microsoft.com/office/drawing/2014/main" id="{29999F93-1E70-4189-83B6-50688FD607F0}"/>
              </a:ext>
            </a:extLst>
          </p:cNvPr>
          <p:cNvSpPr txBox="1">
            <a:spLocks/>
          </p:cNvSpPr>
          <p:nvPr/>
        </p:nvSpPr>
        <p:spPr>
          <a:xfrm>
            <a:off x="854381" y="962372"/>
            <a:ext cx="6543378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2000" b="1">
                <a:solidFill>
                  <a:srgbClr val="FF9800"/>
                </a:solidFill>
              </a:rPr>
              <a:t>AUTORES</a:t>
            </a:r>
          </a:p>
          <a:p>
            <a:pPr>
              <a:buClr>
                <a:schemeClr val="dk1"/>
              </a:buClr>
              <a:buSzPts val="1100"/>
            </a:pPr>
            <a:r>
              <a:rPr lang="en" sz="1800" b="1"/>
              <a:t>Rubén Rodriguez Cabañas (</a:t>
            </a:r>
            <a:r>
              <a:rPr lang="en" sz="1800" b="1" err="1"/>
              <a:t>Coordinador</a:t>
            </a:r>
            <a:r>
              <a:rPr lang="en" sz="1800" b="1"/>
              <a:t>)</a:t>
            </a:r>
          </a:p>
          <a:p>
            <a:pPr>
              <a:buClr>
                <a:schemeClr val="dk1"/>
              </a:buClr>
              <a:buSzPts val="1100"/>
            </a:pPr>
            <a:r>
              <a:rPr lang="en" sz="1800" b="1"/>
              <a:t>Lucia Hurtado de Mendoza </a:t>
            </a:r>
            <a:r>
              <a:rPr lang="en" sz="1800" b="1" err="1"/>
              <a:t>Burguillo</a:t>
            </a:r>
            <a:endParaRPr lang="en" sz="1800" b="1"/>
          </a:p>
          <a:p>
            <a:r>
              <a:rPr lang="en" sz="1800" b="1"/>
              <a:t>Laura </a:t>
            </a:r>
            <a:r>
              <a:rPr lang="en" sz="1800" b="1" err="1"/>
              <a:t>Cercas</a:t>
            </a:r>
            <a:r>
              <a:rPr lang="en" sz="1800" b="1"/>
              <a:t> Ramos</a:t>
            </a:r>
          </a:p>
          <a:p>
            <a:r>
              <a:rPr lang="en" sz="1800" b="1"/>
              <a:t>Marta Pérez Serrano</a:t>
            </a:r>
          </a:p>
          <a:p>
            <a:r>
              <a:rPr lang="en" sz="1800" b="1"/>
              <a:t>Alejandro </a:t>
            </a:r>
            <a:r>
              <a:rPr lang="en" sz="1800" b="1" err="1"/>
              <a:t>Meijide</a:t>
            </a:r>
            <a:r>
              <a:rPr lang="en" sz="1800" b="1"/>
              <a:t> Raimondi</a:t>
            </a:r>
          </a:p>
          <a:p>
            <a:endParaRPr lang="es-ES" sz="1200" b="1"/>
          </a:p>
          <a:p>
            <a:pPr>
              <a:spcAft>
                <a:spcPts val="1000"/>
              </a:spcAft>
            </a:pPr>
            <a:endParaRPr lang="es-ES"/>
          </a:p>
        </p:txBody>
      </p:sp>
      <p:sp>
        <p:nvSpPr>
          <p:cNvPr id="9" name="Google Shape;193;p12">
            <a:extLst>
              <a:ext uri="{FF2B5EF4-FFF2-40B4-BE49-F238E27FC236}">
                <a16:creationId xmlns:a16="http://schemas.microsoft.com/office/drawing/2014/main" id="{B571218D-6E31-470B-AA66-F6D2168D683B}"/>
              </a:ext>
            </a:extLst>
          </p:cNvPr>
          <p:cNvSpPr txBox="1">
            <a:spLocks/>
          </p:cNvSpPr>
          <p:nvPr/>
        </p:nvSpPr>
        <p:spPr>
          <a:xfrm>
            <a:off x="6048012" y="962371"/>
            <a:ext cx="270330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2000" b="1">
                <a:solidFill>
                  <a:srgbClr val="FF9800"/>
                </a:solidFill>
              </a:rPr>
              <a:t>ENTREGA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2000" b="1">
                <a:hlinkClick r:id="rId3"/>
              </a:rPr>
              <a:t>https://github.com/rbnrodriguez/TG3</a:t>
            </a:r>
            <a:endParaRPr lang="en" b="1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" sz="2000" b="1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" sz="2000" b="1"/>
          </a:p>
          <a:p>
            <a:pPr>
              <a:spcBef>
                <a:spcPts val="600"/>
              </a:spcBef>
            </a:pPr>
            <a:endParaRPr lang="en" sz="2000" b="1"/>
          </a:p>
          <a:p>
            <a:endParaRPr lang="en" sz="1800"/>
          </a:p>
          <a:p>
            <a:endParaRPr lang="es-ES" sz="1200"/>
          </a:p>
          <a:p>
            <a:pPr>
              <a:spcAft>
                <a:spcPts val="1000"/>
              </a:spcAft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143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8ACBE-7D83-4B3E-9A01-C4FFA07E92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D002D1A-5DBD-4BB8-B2AC-8CFCB1FE6AE2}"/>
              </a:ext>
            </a:extLst>
          </p:cNvPr>
          <p:cNvSpPr txBox="1">
            <a:spLocks/>
          </p:cNvSpPr>
          <p:nvPr/>
        </p:nvSpPr>
        <p:spPr>
          <a:xfrm>
            <a:off x="2179450" y="184149"/>
            <a:ext cx="39528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76200" indent="0">
              <a:buNone/>
            </a:pPr>
            <a:r>
              <a:rPr lang="es-ES"/>
              <a:t>4. WHINING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70D07-967B-4544-8E16-B434ABCE7FB3}"/>
              </a:ext>
            </a:extLst>
          </p:cNvPr>
          <p:cNvSpPr txBox="1"/>
          <p:nvPr/>
        </p:nvSpPr>
        <p:spPr>
          <a:xfrm>
            <a:off x="1204994" y="1548862"/>
            <a:ext cx="679213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>
                <a:latin typeface="ROBO"/>
              </a:rPr>
              <a:t>Con esta función se pueden establecer consultas que se ejecutarán en una fecha y hora específicas, y obtener el resultado de estas directamente por correo electrónico.</a:t>
            </a:r>
          </a:p>
        </p:txBody>
      </p:sp>
    </p:spTree>
    <p:extLst>
      <p:ext uri="{BB962C8B-B14F-4D97-AF65-F5344CB8AC3E}">
        <p14:creationId xmlns:p14="http://schemas.microsoft.com/office/powerpoint/2010/main" val="2756425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F2D3-994E-419C-915D-C459F2BC2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10" y="3962969"/>
            <a:ext cx="5680952" cy="665069"/>
          </a:xfrm>
        </p:spPr>
        <p:txBody>
          <a:bodyPr/>
          <a:lstStyle/>
          <a:p>
            <a:r>
              <a:rPr lang="es-ES"/>
              <a:t>PROYECTO DE IMPLEMENTACIÓN DE UN PROTOTIPO DEL SISTEMA UTILIZANDO MANTIS BT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6DECB-60E6-4E1D-97E1-B89C7FA77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lang="en"/>
          </a:p>
        </p:txBody>
      </p:sp>
      <p:sp>
        <p:nvSpPr>
          <p:cNvPr id="8" name="Google Shape;224;p14">
            <a:extLst>
              <a:ext uri="{FF2B5EF4-FFF2-40B4-BE49-F238E27FC236}">
                <a16:creationId xmlns:a16="http://schemas.microsoft.com/office/drawing/2014/main" id="{CF87DBCB-13C8-4525-B381-F1D0A570D49D}"/>
              </a:ext>
            </a:extLst>
          </p:cNvPr>
          <p:cNvSpPr txBox="1"/>
          <p:nvPr/>
        </p:nvSpPr>
        <p:spPr>
          <a:xfrm>
            <a:off x="283051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63014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/>
              <a:t>5.1 DOCUMENTACIÓN DE DISEÑO</a:t>
            </a: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lang="en"/>
          </a:p>
        </p:txBody>
      </p:sp>
      <p:pic>
        <p:nvPicPr>
          <p:cNvPr id="8" name="Picture 8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F175AA8B-5A55-48D7-9FB6-4DC7A497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376730"/>
            <a:ext cx="7133358" cy="32472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D7A10D-0707-4DEF-99E2-C7B99EB0A93F}"/>
              </a:ext>
            </a:extLst>
          </p:cNvPr>
          <p:cNvSpPr/>
          <p:nvPr/>
        </p:nvSpPr>
        <p:spPr>
          <a:xfrm>
            <a:off x="690129" y="1573356"/>
            <a:ext cx="692727" cy="238990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236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/>
              <a:t>5.2 DOCUMENTACIÓN DE CONSTRUCCIÓN</a:t>
            </a: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lang="en"/>
          </a:p>
        </p:txBody>
      </p:sp>
      <p:pic>
        <p:nvPicPr>
          <p:cNvPr id="2" name="Picture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9541B78-F26F-4951-B1D5-CB87A9F7D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" b="26766"/>
          <a:stretch/>
        </p:blipFill>
        <p:spPr>
          <a:xfrm>
            <a:off x="669471" y="1680444"/>
            <a:ext cx="7541992" cy="2792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8E514F-A388-46C0-A182-5A74619C1148}"/>
              </a:ext>
            </a:extLst>
          </p:cNvPr>
          <p:cNvSpPr txBox="1"/>
          <p:nvPr/>
        </p:nvSpPr>
        <p:spPr>
          <a:xfrm>
            <a:off x="669471" y="13144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latin typeface="Roboto Condensed"/>
              </a:rPr>
              <a:t>Crear un proyecto</a:t>
            </a:r>
          </a:p>
        </p:txBody>
      </p:sp>
    </p:spTree>
    <p:extLst>
      <p:ext uri="{BB962C8B-B14F-4D97-AF65-F5344CB8AC3E}">
        <p14:creationId xmlns:p14="http://schemas.microsoft.com/office/powerpoint/2010/main" val="278215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BC1AFB-BB12-4191-8E47-5048343A2F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74CF2FC-D794-4346-9C5B-EA2DE22F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23" y="761175"/>
            <a:ext cx="7396842" cy="346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87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B9EF69-93B5-48A9-AA7C-6A52FEEB5F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E15E92DE-5BEA-4DFF-878E-57FBC2AB5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2" t="13884" r="23174" b="-188"/>
          <a:stretch/>
        </p:blipFill>
        <p:spPr>
          <a:xfrm>
            <a:off x="440871" y="983414"/>
            <a:ext cx="4139299" cy="3756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10BDA-9298-49CF-B5F0-4127ED96C273}"/>
              </a:ext>
            </a:extLst>
          </p:cNvPr>
          <p:cNvSpPr txBox="1"/>
          <p:nvPr/>
        </p:nvSpPr>
        <p:spPr>
          <a:xfrm>
            <a:off x="375557" y="6531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latin typeface="Roboto Condensed"/>
              </a:rPr>
              <a:t>Reportar una incidencia</a:t>
            </a:r>
          </a:p>
        </p:txBody>
      </p:sp>
      <p:pic>
        <p:nvPicPr>
          <p:cNvPr id="7" name="Picture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0F404396-6083-4B84-88BA-6332EA566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19" t="6000" r="15946" b="-222"/>
          <a:stretch/>
        </p:blipFill>
        <p:spPr>
          <a:xfrm>
            <a:off x="4882244" y="982075"/>
            <a:ext cx="3918862" cy="34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32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AD54EF-DFE2-44F2-8170-9C3099B73B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F2EE7EB-9D3F-4672-A848-2652B743D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93" y="919503"/>
            <a:ext cx="6196692" cy="3769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36D96-959B-43FF-B8F2-8233E86F245C}"/>
              </a:ext>
            </a:extLst>
          </p:cNvPr>
          <p:cNvSpPr txBox="1"/>
          <p:nvPr/>
        </p:nvSpPr>
        <p:spPr>
          <a:xfrm>
            <a:off x="1355271" y="5551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latin typeface="Roboto Condensed"/>
              </a:rPr>
              <a:t>Editar una incidencia</a:t>
            </a:r>
          </a:p>
        </p:txBody>
      </p:sp>
    </p:spTree>
    <p:extLst>
      <p:ext uri="{BB962C8B-B14F-4D97-AF65-F5344CB8AC3E}">
        <p14:creationId xmlns:p14="http://schemas.microsoft.com/office/powerpoint/2010/main" val="1218355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A629DD-DBC0-4B26-AC44-F77410EC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5.3 DOCUMENTACIÓN DE PRUEBAS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47232-B402-4F93-9635-46A096AC5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856625"/>
            <a:ext cx="6132600" cy="3145500"/>
          </a:xfrm>
        </p:spPr>
        <p:txBody>
          <a:bodyPr/>
          <a:lstStyle/>
          <a:p>
            <a:r>
              <a:rPr lang="es-ES" b="1"/>
              <a:t>Pocos problemas herramienta sencilla y muy intuitiva</a:t>
            </a:r>
          </a:p>
          <a:p>
            <a:r>
              <a:rPr lang="es-ES" b="1"/>
              <a:t>Problema al gestionar diferentes usuarios y asignarles incidencias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A4F30-3F5A-4171-BA27-427E645948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380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AC2CA2-88F1-41EC-8D9B-AA8B32FF4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5.4 DOCUMETNACIÓN DE INSTALACIÓN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8E4E7-CEC3-4FFB-A81D-754766F87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32538" y="1224992"/>
            <a:ext cx="9092457" cy="1038628"/>
          </a:xfrm>
        </p:spPr>
        <p:txBody>
          <a:bodyPr/>
          <a:lstStyle/>
          <a:p>
            <a:r>
              <a:rPr lang="es-ES"/>
              <a:t> Descargamos Mantis en </a:t>
            </a:r>
            <a:r>
              <a:rPr lang="es-ES" err="1"/>
              <a:t>Bitnami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1463EC-41D3-4A15-B214-87CCAC98E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lang="en"/>
          </a:p>
        </p:txBody>
      </p:sp>
      <p:pic>
        <p:nvPicPr>
          <p:cNvPr id="5" name="Picture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01F60581-525A-44FE-88ED-C71FBBA7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2" y="2000929"/>
            <a:ext cx="5940879" cy="2529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72CF80-132E-4B44-A7DA-21B2D7E6666F}"/>
              </a:ext>
            </a:extLst>
          </p:cNvPr>
          <p:cNvSpPr txBox="1"/>
          <p:nvPr/>
        </p:nvSpPr>
        <p:spPr>
          <a:xfrm>
            <a:off x="987879" y="4351563"/>
            <a:ext cx="27023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900">
                <a:solidFill>
                  <a:srgbClr val="0563C1"/>
                </a:solidFill>
                <a:cs typeface="Segoe UI"/>
                <a:hlinkClick r:id="rId3"/>
              </a:rPr>
              <a:t>https://bitnami.com/stack/mantis/installer</a:t>
            </a:r>
            <a:r>
              <a:rPr lang="es-ES" sz="900">
                <a:cs typeface="Segoe UI"/>
              </a:rPr>
              <a:t>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8518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9F533-C47C-4321-AAC4-35EF25EBED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F1F89DE-60B8-480D-803C-A22D0E77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3" y="1830578"/>
            <a:ext cx="2726872" cy="232326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AD6EE61-700A-475C-A217-8D2CD8A357F5}"/>
              </a:ext>
            </a:extLst>
          </p:cNvPr>
          <p:cNvSpPr txBox="1">
            <a:spLocks/>
          </p:cNvSpPr>
          <p:nvPr/>
        </p:nvSpPr>
        <p:spPr>
          <a:xfrm>
            <a:off x="594083" y="873928"/>
            <a:ext cx="7696364" cy="532443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>
                <a:latin typeface="Roboto Condensed"/>
              </a:rPr>
              <a:t>Ejecutamos el archivo descargado y seguimos todos los pasos. </a:t>
            </a:r>
          </a:p>
          <a:p>
            <a:r>
              <a:rPr lang="es-ES" sz="1800">
                <a:latin typeface="Roboto Condensed"/>
              </a:rPr>
              <a:t>Tendremos que crearnos un usuario para poder acceder a Mantis después</a:t>
            </a:r>
            <a:r>
              <a:rPr lang="es-ES"/>
              <a:t>.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36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033D-5444-4153-9905-3E6678CF0E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DDC3682-D610-4ADA-9CAD-BF232C97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4" y="1233576"/>
            <a:ext cx="8710046" cy="26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11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4518A1-FD26-42E6-883A-84D614B51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E11132C-2B40-4B93-B99E-22BA9CA2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258207"/>
            <a:ext cx="4596492" cy="2978150"/>
          </a:xfrm>
          <a:prstGeom prst="rect">
            <a:avLst/>
          </a:prstGeom>
        </p:spPr>
      </p:pic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02ADFC1-2C73-4F30-AC1B-5EDEE9F5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137" y="1639961"/>
            <a:ext cx="3910692" cy="2026864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1F3D6B0-85F6-429A-AD04-05823E94B8EE}"/>
              </a:ext>
            </a:extLst>
          </p:cNvPr>
          <p:cNvSpPr txBox="1">
            <a:spLocks/>
          </p:cNvSpPr>
          <p:nvPr/>
        </p:nvSpPr>
        <p:spPr>
          <a:xfrm>
            <a:off x="536933" y="784120"/>
            <a:ext cx="8300521" cy="654907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800">
                <a:latin typeface="Roboto Condensed"/>
              </a:rPr>
              <a:t>Tras completarse la instalación nos dirigirá a una página para poder acceder directamente a Mantis iniciando sesión.</a:t>
            </a:r>
          </a:p>
        </p:txBody>
      </p:sp>
    </p:spTree>
    <p:extLst>
      <p:ext uri="{BB962C8B-B14F-4D97-AF65-F5344CB8AC3E}">
        <p14:creationId xmlns:p14="http://schemas.microsoft.com/office/powerpoint/2010/main" val="4107916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/>
              <a:t>5.5 MANUAL DE USUARIO</a:t>
            </a: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lang="en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281E7C-1990-48D0-8661-7726127714D8}"/>
              </a:ext>
            </a:extLst>
          </p:cNvPr>
          <p:cNvSpPr txBox="1">
            <a:spLocks/>
          </p:cNvSpPr>
          <p:nvPr/>
        </p:nvSpPr>
        <p:spPr>
          <a:xfrm>
            <a:off x="241679" y="1351935"/>
            <a:ext cx="7045325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Acceso:</a:t>
            </a:r>
          </a:p>
        </p:txBody>
      </p:sp>
      <p:pic>
        <p:nvPicPr>
          <p:cNvPr id="3" name="Picture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8A7DF96-EA3B-413F-A8C4-AD12F288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21" y="2140821"/>
            <a:ext cx="2743200" cy="2331430"/>
          </a:xfrm>
          <a:prstGeom prst="rect">
            <a:avLst/>
          </a:prstGeom>
        </p:spPr>
      </p:pic>
      <p:pic>
        <p:nvPicPr>
          <p:cNvPr id="7" name="Picture 8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A9D35C3C-40C8-4D71-BCEE-D470DACE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86" y="2203297"/>
            <a:ext cx="3698421" cy="19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2BF4C-A1FF-4E29-BFB4-36065E1D9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0B64F-0B01-423A-9054-364CA4C937BB}"/>
              </a:ext>
            </a:extLst>
          </p:cNvPr>
          <p:cNvSpPr txBox="1"/>
          <p:nvPr/>
        </p:nvSpPr>
        <p:spPr>
          <a:xfrm>
            <a:off x="522514" y="865414"/>
            <a:ext cx="3526971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latin typeface="Roboto Condensed"/>
              </a:rPr>
              <a:t>Registrar incidencia:</a:t>
            </a:r>
          </a:p>
          <a:p>
            <a:r>
              <a:rPr lang="es-ES" sz="1800">
                <a:latin typeface="Roboto Condensed"/>
              </a:rPr>
              <a:t>1. Crear </a:t>
            </a:r>
            <a:r>
              <a:rPr lang="es-ES" sz="1800" err="1">
                <a:latin typeface="Roboto Condensed"/>
              </a:rPr>
              <a:t>proyect</a:t>
            </a:r>
            <a:r>
              <a:rPr lang="es-ES" sz="1800">
                <a:latin typeface="Roboto Condensed"/>
              </a:rPr>
              <a:t>o</a:t>
            </a:r>
          </a:p>
          <a:p>
            <a:endParaRPr lang="es-ES" sz="1800">
              <a:latin typeface="Roboto Condensed"/>
            </a:endParaRPr>
          </a:p>
          <a:p>
            <a:endParaRPr lang="es-ES" sz="1800">
              <a:latin typeface="Roboto Condensed"/>
            </a:endParaRPr>
          </a:p>
          <a:p>
            <a:endParaRPr lang="es-ES" sz="1800">
              <a:latin typeface="Roboto Condensed"/>
            </a:endParaRPr>
          </a:p>
          <a:p>
            <a:endParaRPr lang="es-ES" sz="1800">
              <a:latin typeface="Roboto Condensed"/>
            </a:endParaRPr>
          </a:p>
          <a:p>
            <a:endParaRPr lang="es-ES" sz="1800">
              <a:latin typeface="Roboto Condensed"/>
            </a:endParaRPr>
          </a:p>
          <a:p>
            <a:endParaRPr lang="es-ES" sz="1800">
              <a:latin typeface="Roboto Condensed"/>
            </a:endParaRPr>
          </a:p>
          <a:p>
            <a:r>
              <a:rPr lang="es-ES" sz="1800">
                <a:latin typeface="Roboto Condensed"/>
              </a:rPr>
              <a:t>2. Reportar incidencia con todos los detalles de ella</a:t>
            </a:r>
          </a:p>
        </p:txBody>
      </p:sp>
      <p:pic>
        <p:nvPicPr>
          <p:cNvPr id="5" name="Picture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E32DCDE7-D846-471A-8310-E6A3B7BF1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3490" r="15693" b="26338"/>
          <a:stretch/>
        </p:blipFill>
        <p:spPr>
          <a:xfrm>
            <a:off x="2563585" y="472131"/>
            <a:ext cx="4642092" cy="1870210"/>
          </a:xfrm>
          <a:prstGeom prst="rect">
            <a:avLst/>
          </a:prstGeom>
        </p:spPr>
      </p:pic>
      <p:pic>
        <p:nvPicPr>
          <p:cNvPr id="7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EE57397-0594-43CE-BEB4-72037E576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72" t="13884" r="23174" b="-188"/>
          <a:stretch/>
        </p:blipFill>
        <p:spPr>
          <a:xfrm>
            <a:off x="4122964" y="2338685"/>
            <a:ext cx="2873835" cy="25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88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2BF4C-A1FF-4E29-BFB4-36065E1D9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0B64F-0B01-423A-9054-364CA4C937BB}"/>
              </a:ext>
            </a:extLst>
          </p:cNvPr>
          <p:cNvSpPr txBox="1"/>
          <p:nvPr/>
        </p:nvSpPr>
        <p:spPr>
          <a:xfrm>
            <a:off x="522514" y="653143"/>
            <a:ext cx="3526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latin typeface="Roboto Condensed"/>
              </a:rPr>
              <a:t>Exportar informes:</a:t>
            </a:r>
          </a:p>
        </p:txBody>
      </p:sp>
      <p:pic>
        <p:nvPicPr>
          <p:cNvPr id="4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F1097CF-3C86-418D-8410-0A974131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725027"/>
            <a:ext cx="5543550" cy="1325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35B546-A74C-4F79-9461-06960EC23F8D}"/>
              </a:ext>
            </a:extLst>
          </p:cNvPr>
          <p:cNvSpPr txBox="1"/>
          <p:nvPr/>
        </p:nvSpPr>
        <p:spPr>
          <a:xfrm>
            <a:off x="522514" y="2122714"/>
            <a:ext cx="3526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latin typeface="Roboto Condensed"/>
              </a:rPr>
              <a:t>Actualizar incidencias:</a:t>
            </a:r>
          </a:p>
        </p:txBody>
      </p:sp>
      <p:pic>
        <p:nvPicPr>
          <p:cNvPr id="10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2AFA4D1D-B6F5-4BB3-AA7F-63871BBF4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0" t="16883" r="-132" b="5844"/>
          <a:stretch/>
        </p:blipFill>
        <p:spPr>
          <a:xfrm>
            <a:off x="2890157" y="2046174"/>
            <a:ext cx="4636210" cy="25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2BF4C-A1FF-4E29-BFB4-36065E1D9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0B64F-0B01-423A-9054-364CA4C937BB}"/>
              </a:ext>
            </a:extLst>
          </p:cNvPr>
          <p:cNvSpPr txBox="1"/>
          <p:nvPr/>
        </p:nvSpPr>
        <p:spPr>
          <a:xfrm>
            <a:off x="522514" y="865414"/>
            <a:ext cx="3526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latin typeface="Roboto Condensed"/>
              </a:rPr>
              <a:t>Idiomas:</a:t>
            </a:r>
            <a:endParaRPr lang="es-ES"/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B36A2C9-0986-4778-B904-568CA1E4F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59" r="-151" b="17269"/>
          <a:stretch/>
        </p:blipFill>
        <p:spPr>
          <a:xfrm>
            <a:off x="1592036" y="1321544"/>
            <a:ext cx="5437431" cy="27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6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F2D3-994E-419C-915D-C459F2BC2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510" y="3962969"/>
            <a:ext cx="5680952" cy="665069"/>
          </a:xfrm>
        </p:spPr>
        <p:txBody>
          <a:bodyPr/>
          <a:lstStyle/>
          <a:p>
            <a:r>
              <a:rPr lang="es-ES"/>
              <a:t>PROYECTO DE IMPLEMENTACIÓN DE UN PROTOTIPO DEL SISTEMA UTILIZANDO JIRA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6DECB-60E6-4E1D-97E1-B89C7FA77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 lang="en"/>
          </a:p>
        </p:txBody>
      </p:sp>
      <p:sp>
        <p:nvSpPr>
          <p:cNvPr id="8" name="Google Shape;224;p14">
            <a:extLst>
              <a:ext uri="{FF2B5EF4-FFF2-40B4-BE49-F238E27FC236}">
                <a16:creationId xmlns:a16="http://schemas.microsoft.com/office/drawing/2014/main" id="{CF87DBCB-13C8-4525-B381-F1D0A570D49D}"/>
              </a:ext>
            </a:extLst>
          </p:cNvPr>
          <p:cNvSpPr txBox="1"/>
          <p:nvPr/>
        </p:nvSpPr>
        <p:spPr>
          <a:xfrm>
            <a:off x="283051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21953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/>
              <a:t>6.1 DOCUMENTACIÓN DE DISEÑO</a:t>
            </a: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lang="en"/>
          </a:p>
        </p:txBody>
      </p:sp>
      <p:pic>
        <p:nvPicPr>
          <p:cNvPr id="2" name="Picture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1CAF19EF-1172-49D2-B031-F6D20076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116" y="1420122"/>
            <a:ext cx="2081956" cy="3543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A4A59-FA04-4A0D-9888-6B42D41D2C65}"/>
              </a:ext>
            </a:extLst>
          </p:cNvPr>
          <p:cNvSpPr txBox="1"/>
          <p:nvPr/>
        </p:nvSpPr>
        <p:spPr>
          <a:xfrm>
            <a:off x="332116" y="1793217"/>
            <a:ext cx="4285171" cy="1954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s-ES" sz="2400">
                <a:solidFill>
                  <a:srgbClr val="263248"/>
                </a:solidFill>
                <a:latin typeface="Roboto Condensed Light"/>
                <a:ea typeface="Roboto Condensed Light"/>
                <a:sym typeface="Roboto Condensed Light"/>
              </a:rPr>
              <a:t>1.</a:t>
            </a:r>
            <a:r>
              <a:rPr lang="es-ES" sz="2400" b="1">
                <a:solidFill>
                  <a:srgbClr val="263248"/>
                </a:solidFill>
                <a:latin typeface="Roboto Condensed Light"/>
                <a:ea typeface="Roboto Condensed Light"/>
                <a:sym typeface="Roboto Condensed Light"/>
              </a:rPr>
              <a:t>Tablero TG3</a:t>
            </a:r>
            <a:r>
              <a:rPr lang="es-ES" sz="2400">
                <a:solidFill>
                  <a:srgbClr val="263248"/>
                </a:solidFill>
                <a:latin typeface="Roboto Condensed Light"/>
                <a:ea typeface="Roboto Condensed Light"/>
                <a:sym typeface="Roboto Condensed Light"/>
              </a:rPr>
              <a:t> es el tablero de nuestro proyecto.</a:t>
            </a:r>
          </a:p>
          <a:p>
            <a:pPr algn="just"/>
            <a:endParaRPr lang="es-ES" sz="1100"/>
          </a:p>
          <a:p>
            <a:pPr algn="just"/>
            <a:endParaRPr lang="es-ES" sz="1100"/>
          </a:p>
          <a:p>
            <a:pPr algn="just"/>
            <a:endParaRPr lang="es-ES" sz="1100"/>
          </a:p>
          <a:p>
            <a:pPr algn="just"/>
            <a:endParaRPr lang="es-ES" sz="1100"/>
          </a:p>
          <a:p>
            <a:pPr algn="just"/>
            <a:endParaRPr lang="es-ES" sz="1100"/>
          </a:p>
          <a:p>
            <a:pPr algn="just"/>
            <a:endParaRPr lang="es-ES" sz="18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29858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A3410-614A-48AC-BB52-085F5217E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 lang="en"/>
          </a:p>
        </p:txBody>
      </p:sp>
      <p:pic>
        <p:nvPicPr>
          <p:cNvPr id="4" name="Picture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74D77ED-21DA-4889-ACC7-A9FEBBD6E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749" y="1636854"/>
            <a:ext cx="5600699" cy="1675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09C5C9-15CF-40E6-9575-DB38ECCC5A16}"/>
              </a:ext>
            </a:extLst>
          </p:cNvPr>
          <p:cNvSpPr txBox="1"/>
          <p:nvPr/>
        </p:nvSpPr>
        <p:spPr>
          <a:xfrm>
            <a:off x="181155" y="1965744"/>
            <a:ext cx="33039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>
                <a:solidFill>
                  <a:srgbClr val="263248"/>
                </a:solidFill>
                <a:latin typeface="Roboto Condensed Light"/>
              </a:rPr>
              <a:t>2.</a:t>
            </a:r>
            <a:r>
              <a:rPr lang="es-ES" sz="2000" b="1">
                <a:solidFill>
                  <a:srgbClr val="263248"/>
                </a:solidFill>
                <a:latin typeface="Roboto Condensed Light"/>
              </a:rPr>
              <a:t>Tablero de Kanban:</a:t>
            </a:r>
            <a:r>
              <a:rPr lang="es-ES" sz="2000">
                <a:solidFill>
                  <a:srgbClr val="263248"/>
                </a:solidFill>
                <a:latin typeface="Roboto Condensed Light"/>
              </a:rPr>
              <a:t> se encuentran las tareas, incidencias...</a:t>
            </a:r>
            <a:endParaRPr lang="es-ES" sz="2000"/>
          </a:p>
        </p:txBody>
      </p:sp>
    </p:spTree>
    <p:extLst>
      <p:ext uri="{BB962C8B-B14F-4D97-AF65-F5344CB8AC3E}">
        <p14:creationId xmlns:p14="http://schemas.microsoft.com/office/powerpoint/2010/main" val="3531872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6EE4E-BAA4-43AA-95F1-BAE26C117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8D929B87-9995-426C-92D5-C14786EB2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391" y="924105"/>
            <a:ext cx="2358349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27440-2EDF-4ED5-92B2-39B84AFCF9B4}"/>
              </a:ext>
            </a:extLst>
          </p:cNvPr>
          <p:cNvSpPr txBox="1"/>
          <p:nvPr/>
        </p:nvSpPr>
        <p:spPr>
          <a:xfrm>
            <a:off x="191937" y="1437377"/>
            <a:ext cx="40587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solidFill>
                  <a:srgbClr val="263248"/>
                </a:solidFill>
                <a:latin typeface="Roboto Condensed Light"/>
                <a:ea typeface="Roboto Condensed Light"/>
              </a:rPr>
              <a:t>3.Informes:</a:t>
            </a:r>
            <a:r>
              <a:rPr lang="es-ES" sz="2400">
                <a:solidFill>
                  <a:srgbClr val="263248"/>
                </a:solidFill>
                <a:latin typeface="Roboto Condensed Light"/>
                <a:ea typeface="Roboto Condensed Light"/>
              </a:rPr>
              <a:t> puedes elegir el tablero del que quieres hacer el informe y el tipo de informe </a:t>
            </a:r>
          </a:p>
        </p:txBody>
      </p:sp>
    </p:spTree>
    <p:extLst>
      <p:ext uri="{BB962C8B-B14F-4D97-AF65-F5344CB8AC3E}">
        <p14:creationId xmlns:p14="http://schemas.microsoft.com/office/powerpoint/2010/main" val="3241524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AF2FA-17EA-4F48-9D13-7A4050D17E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5059BC32-E091-4FDA-AEA0-7D9EF7BFF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307" y="1852663"/>
            <a:ext cx="6075152" cy="1837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103326-A4E3-4D40-A0FD-52C946B036E6}"/>
              </a:ext>
            </a:extLst>
          </p:cNvPr>
          <p:cNvSpPr txBox="1"/>
          <p:nvPr/>
        </p:nvSpPr>
        <p:spPr>
          <a:xfrm>
            <a:off x="170373" y="1750085"/>
            <a:ext cx="265693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solidFill>
                  <a:srgbClr val="263248"/>
                </a:solidFill>
                <a:latin typeface="Roboto Condensed Light"/>
                <a:ea typeface="Roboto Condensed Light"/>
              </a:rPr>
              <a:t>4.Lanzamientos</a:t>
            </a:r>
            <a:r>
              <a:rPr lang="es-ES" sz="2400">
                <a:solidFill>
                  <a:srgbClr val="263248"/>
                </a:solidFill>
                <a:latin typeface="Roboto Condensed Light"/>
                <a:ea typeface="Roboto Condensed Light"/>
              </a:rPr>
              <a:t>: trata de convertir el proyecto en una versión software </a:t>
            </a:r>
          </a:p>
        </p:txBody>
      </p:sp>
    </p:spTree>
    <p:extLst>
      <p:ext uri="{BB962C8B-B14F-4D97-AF65-F5344CB8AC3E}">
        <p14:creationId xmlns:p14="http://schemas.microsoft.com/office/powerpoint/2010/main" val="378201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92814" y="2961385"/>
            <a:ext cx="5933554" cy="1109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REQUISITOS DEL PROTOTITO A IMPLEMENTAR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283051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746991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0FA78-4781-4B05-87CA-F4DC26E01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34A295D-E59A-4808-BFE4-61F732AA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58" y="626715"/>
            <a:ext cx="3023558" cy="3943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ADEC11-70EE-4816-A158-FF7A40BF39DB}"/>
              </a:ext>
            </a:extLst>
          </p:cNvPr>
          <p:cNvSpPr txBox="1"/>
          <p:nvPr/>
        </p:nvSpPr>
        <p:spPr>
          <a:xfrm>
            <a:off x="547777" y="1566773"/>
            <a:ext cx="34980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solidFill>
                  <a:srgbClr val="263248"/>
                </a:solidFill>
                <a:latin typeface="Roboto Condensed Light"/>
                <a:ea typeface="Roboto Condensed Light"/>
              </a:rPr>
              <a:t>5</a:t>
            </a:r>
            <a:r>
              <a:rPr lang="es-ES" sz="2400">
                <a:solidFill>
                  <a:srgbClr val="263248"/>
                </a:solidFill>
                <a:latin typeface="Roboto Condensed Light"/>
                <a:ea typeface="Roboto Condensed Light"/>
              </a:rPr>
              <a:t>.</a:t>
            </a:r>
            <a:r>
              <a:rPr lang="es-ES" sz="2400" b="1">
                <a:solidFill>
                  <a:srgbClr val="263248"/>
                </a:solidFill>
                <a:latin typeface="Roboto Condensed Light"/>
                <a:ea typeface="Roboto Condensed Light"/>
              </a:rPr>
              <a:t>Incidencias y filtros:</a:t>
            </a:r>
            <a:r>
              <a:rPr lang="es-ES" sz="2400">
                <a:solidFill>
                  <a:srgbClr val="263248"/>
                </a:solidFill>
                <a:latin typeface="Roboto Condensed Light"/>
                <a:ea typeface="Roboto Condensed Light"/>
              </a:rPr>
              <a:t> todas las categorías de las incidencias. </a:t>
            </a:r>
          </a:p>
        </p:txBody>
      </p:sp>
    </p:spTree>
    <p:extLst>
      <p:ext uri="{BB962C8B-B14F-4D97-AF65-F5344CB8AC3E}">
        <p14:creationId xmlns:p14="http://schemas.microsoft.com/office/powerpoint/2010/main" val="7659507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8DD15-86CD-45E6-A4B1-E131DFFA01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921E6D1-B002-400A-A52A-43ACDC1E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61" y="727753"/>
            <a:ext cx="4932152" cy="3041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D0FDEE-2C0E-41AB-912E-620BFD8A6853}"/>
              </a:ext>
            </a:extLst>
          </p:cNvPr>
          <p:cNvSpPr txBox="1"/>
          <p:nvPr/>
        </p:nvSpPr>
        <p:spPr>
          <a:xfrm>
            <a:off x="418381" y="1620687"/>
            <a:ext cx="289416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solidFill>
                  <a:srgbClr val="263248"/>
                </a:solidFill>
                <a:latin typeface="Roboto Condensed Light"/>
                <a:ea typeface="Roboto Condensed Light"/>
              </a:rPr>
              <a:t>6.Páginas:</a:t>
            </a:r>
            <a:r>
              <a:rPr lang="es-ES" sz="2400">
                <a:solidFill>
                  <a:srgbClr val="263248"/>
                </a:solidFill>
                <a:latin typeface="Roboto Condensed Light"/>
                <a:ea typeface="Roboto Condensed Light"/>
              </a:rPr>
              <a:t> apartado para subir todos los documentos sobre el proyecto.</a:t>
            </a:r>
          </a:p>
        </p:txBody>
      </p:sp>
    </p:spTree>
    <p:extLst>
      <p:ext uri="{BB962C8B-B14F-4D97-AF65-F5344CB8AC3E}">
        <p14:creationId xmlns:p14="http://schemas.microsoft.com/office/powerpoint/2010/main" val="13900930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4A6AF2-3E43-4B31-A077-43616587B1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lang="en"/>
          </a:p>
        </p:txBody>
      </p:sp>
      <p:pic>
        <p:nvPicPr>
          <p:cNvPr id="3" name="Picture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6AB851E-0A3A-40D5-87AE-D24BA6DA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287" y="579048"/>
            <a:ext cx="2506916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84E46-C2D8-414F-B809-52851F655AFF}"/>
              </a:ext>
            </a:extLst>
          </p:cNvPr>
          <p:cNvSpPr txBox="1"/>
          <p:nvPr/>
        </p:nvSpPr>
        <p:spPr>
          <a:xfrm>
            <a:off x="623259" y="833527"/>
            <a:ext cx="321765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>
                <a:solidFill>
                  <a:srgbClr val="263248"/>
                </a:solidFill>
                <a:latin typeface="Roboto Condensed Light"/>
                <a:ea typeface="Roboto Condensed Light"/>
              </a:rPr>
              <a:t>7.Componentes:</a:t>
            </a:r>
            <a:r>
              <a:rPr lang="es-ES" sz="2400">
                <a:solidFill>
                  <a:srgbClr val="263248"/>
                </a:solidFill>
                <a:latin typeface="Roboto Condensed Light"/>
                <a:ea typeface="Roboto Condensed Light"/>
              </a:rPr>
              <a:t> sirve para agrupar las incidencias en partes más pequeñas </a:t>
            </a:r>
            <a:endParaRPr lang="es-ES"/>
          </a:p>
          <a:p>
            <a:pPr algn="just"/>
            <a:endParaRPr lang="es-ES" sz="2400">
              <a:solidFill>
                <a:srgbClr val="263248"/>
              </a:solidFill>
              <a:latin typeface="Roboto Condensed Light"/>
              <a:ea typeface="Roboto Condensed Light"/>
            </a:endParaRPr>
          </a:p>
          <a:p>
            <a:pPr algn="just"/>
            <a:endParaRPr lang="es-ES" sz="2400">
              <a:solidFill>
                <a:srgbClr val="263248"/>
              </a:solidFill>
              <a:latin typeface="Roboto Condensed Light"/>
              <a:ea typeface="Roboto Condensed Light"/>
            </a:endParaRPr>
          </a:p>
          <a:p>
            <a:pPr algn="just"/>
            <a:endParaRPr lang="es-ES" sz="2400">
              <a:solidFill>
                <a:srgbClr val="263248"/>
              </a:solidFill>
              <a:latin typeface="Roboto Condensed Light"/>
              <a:ea typeface="Roboto Condensed Light"/>
            </a:endParaRPr>
          </a:p>
          <a:p>
            <a:pPr algn="just"/>
            <a:endParaRPr lang="es-ES" sz="2400">
              <a:solidFill>
                <a:srgbClr val="263248"/>
              </a:solidFill>
              <a:latin typeface="Roboto Condensed Light"/>
              <a:ea typeface="Roboto Condensed Light"/>
            </a:endParaRPr>
          </a:p>
          <a:p>
            <a:r>
              <a:rPr lang="es-ES" sz="2400">
                <a:solidFill>
                  <a:srgbClr val="263248"/>
                </a:solidFill>
                <a:latin typeface="Roboto Condensed Light"/>
                <a:ea typeface="Roboto Condensed Light"/>
              </a:rPr>
              <a:t>8.Configuración del proyecto </a:t>
            </a:r>
          </a:p>
        </p:txBody>
      </p:sp>
    </p:spTree>
    <p:extLst>
      <p:ext uri="{BB962C8B-B14F-4D97-AF65-F5344CB8AC3E}">
        <p14:creationId xmlns:p14="http://schemas.microsoft.com/office/powerpoint/2010/main" val="1309849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/>
              <a:t>6.2 DOCUMENTACIÓN DE CONSTRUCCIÓN</a:t>
            </a: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 lang="en"/>
          </a:p>
        </p:txBody>
      </p:sp>
      <p:pic>
        <p:nvPicPr>
          <p:cNvPr id="5" name="Picture 6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275BBAF-0CD4-49AC-9DD7-FF078CC1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579587"/>
            <a:ext cx="6338887" cy="201632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3FA93E-9C86-448E-AE90-84ED6C67E248}"/>
              </a:ext>
            </a:extLst>
          </p:cNvPr>
          <p:cNvSpPr txBox="1">
            <a:spLocks/>
          </p:cNvSpPr>
          <p:nvPr/>
        </p:nvSpPr>
        <p:spPr>
          <a:xfrm>
            <a:off x="241679" y="1351935"/>
            <a:ext cx="7045325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Seleccionaremos la cruz y nos aparecerá "crear incidencia"</a:t>
            </a:r>
          </a:p>
        </p:txBody>
      </p:sp>
    </p:spTree>
    <p:extLst>
      <p:ext uri="{BB962C8B-B14F-4D97-AF65-F5344CB8AC3E}">
        <p14:creationId xmlns:p14="http://schemas.microsoft.com/office/powerpoint/2010/main" val="1762272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ES" b="0"/>
              <a:t>6.2 DOCUMENTACIÓN DE CONSTRUCCIÓN</a:t>
            </a:r>
            <a:endParaRPr lang="es-E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3FA93E-9C86-448E-AE90-84ED6C67E248}"/>
              </a:ext>
            </a:extLst>
          </p:cNvPr>
          <p:cNvSpPr txBox="1">
            <a:spLocks/>
          </p:cNvSpPr>
          <p:nvPr/>
        </p:nvSpPr>
        <p:spPr>
          <a:xfrm>
            <a:off x="190500" y="857204"/>
            <a:ext cx="8712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Si no sabemos el tipo de incidencia seleccionaremos la interrogación y nos aparecerá toda la información </a:t>
            </a:r>
          </a:p>
        </p:txBody>
      </p:sp>
      <p:pic>
        <p:nvPicPr>
          <p:cNvPr id="2" name="Picture 2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6CD7323-F260-4884-9581-6EB2F003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1" y="2041079"/>
            <a:ext cx="6999950" cy="226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13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ES" b="0"/>
              <a:t>6.2 DOCUMENTACIÓN DE CONSTRUCCIÓN</a:t>
            </a:r>
            <a:endParaRPr lang="es-E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3FA93E-9C86-448E-AE90-84ED6C67E248}"/>
              </a:ext>
            </a:extLst>
          </p:cNvPr>
          <p:cNvSpPr txBox="1">
            <a:spLocks/>
          </p:cNvSpPr>
          <p:nvPr/>
        </p:nvSpPr>
        <p:spPr>
          <a:xfrm>
            <a:off x="-56510" y="619671"/>
            <a:ext cx="8664575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Al introducir el tipo y el proyecto podremos hacer una breve descripción de la incidencia</a:t>
            </a:r>
          </a:p>
        </p:txBody>
      </p:sp>
      <p:pic>
        <p:nvPicPr>
          <p:cNvPr id="3" name="Picture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4832352E-D232-44D8-90BE-2784FA515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91" r="-180" b="-266"/>
          <a:stretch/>
        </p:blipFill>
        <p:spPr>
          <a:xfrm>
            <a:off x="1033581" y="1538782"/>
            <a:ext cx="6140105" cy="29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15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ES" b="0"/>
              <a:t>6.2 DOCUMENTACIÓN DE CONSTRUCCIÓN</a:t>
            </a:r>
            <a:endParaRPr lang="es-E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3FA93E-9C86-448E-AE90-84ED6C67E248}"/>
              </a:ext>
            </a:extLst>
          </p:cNvPr>
          <p:cNvSpPr txBox="1">
            <a:spLocks/>
          </p:cNvSpPr>
          <p:nvPr/>
        </p:nvSpPr>
        <p:spPr>
          <a:xfrm>
            <a:off x="3199" y="611142"/>
            <a:ext cx="8664575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La incidencia nos aparecerá en nuestro tablero</a:t>
            </a:r>
          </a:p>
        </p:txBody>
      </p:sp>
      <p:pic>
        <p:nvPicPr>
          <p:cNvPr id="2" name="Picture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CC36897-8AE0-4793-BB92-F648F8EE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416" y="1677590"/>
            <a:ext cx="2743200" cy="290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5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AF45-DCC1-4D70-A85A-E3471ED4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6.3 Documentación de pruebas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8BC71-92A6-4FC0-B705-B397F2B94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13" y="1683190"/>
            <a:ext cx="6132600" cy="3145500"/>
          </a:xfrm>
        </p:spPr>
        <p:txBody>
          <a:bodyPr/>
          <a:lstStyle/>
          <a:p>
            <a:r>
              <a:rPr lang="es-ES"/>
              <a:t>En cuanto al uso de jira no hemos tenido problemas de valor importante, podemos destacar que lo único que nos producía problemas era el iniciar sesión en otra red a veces no se nos conectaba.</a:t>
            </a:r>
          </a:p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100F3-7C19-4215-A0DF-506D883C79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 lang="en"/>
          </a:p>
        </p:txBody>
      </p:sp>
      <p:pic>
        <p:nvPicPr>
          <p:cNvPr id="6" name="Picture 5" descr="Imagen que contiene ordenador&#10;&#10;Descripción generada con confianza alta">
            <a:extLst>
              <a:ext uri="{FF2B5EF4-FFF2-40B4-BE49-F238E27FC236}">
                <a16:creationId xmlns:a16="http://schemas.microsoft.com/office/drawing/2014/main" id="{788E3B02-2AE4-4BDC-9057-64EF3CF2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82" y="2780268"/>
            <a:ext cx="3519578" cy="54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51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CE27-FD44-446D-9D47-106C1870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6.4 Documentación de instalación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32E3-E0DD-44D9-AD83-4DF93B99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511" y="1650840"/>
            <a:ext cx="4493582" cy="2735746"/>
          </a:xfrm>
        </p:spPr>
        <p:txBody>
          <a:bodyPr/>
          <a:lstStyle/>
          <a:p>
            <a:r>
              <a:rPr lang="es-ES"/>
              <a:t>Accederemos a la página de jira  y nos pedirá rellenar estos campos, aceptaremos la política de privacidad y ya podremos utilizar jira.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FF04-C2CC-45C0-A180-E3D0DD528E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 lang="en"/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3B15E2A-82BD-4AB6-859E-E3656BD47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325" y="1981793"/>
            <a:ext cx="4425350" cy="22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11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0"/>
              <a:t>6.5 MANUAL DE USUARIO</a:t>
            </a: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 lang="en"/>
          </a:p>
        </p:txBody>
      </p:sp>
      <p:pic>
        <p:nvPicPr>
          <p:cNvPr id="3" name="Picture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DA0451E-0918-4A91-968A-9BC9B4E3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8" t="34835" r="22590" b="17417"/>
          <a:stretch/>
        </p:blipFill>
        <p:spPr>
          <a:xfrm>
            <a:off x="1644650" y="2562671"/>
            <a:ext cx="4931853" cy="192611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281E7C-1990-48D0-8661-7726127714D8}"/>
              </a:ext>
            </a:extLst>
          </p:cNvPr>
          <p:cNvSpPr txBox="1">
            <a:spLocks/>
          </p:cNvSpPr>
          <p:nvPr/>
        </p:nvSpPr>
        <p:spPr>
          <a:xfrm>
            <a:off x="241679" y="1351935"/>
            <a:ext cx="7045325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Crear un proyecto</a:t>
            </a:r>
          </a:p>
        </p:txBody>
      </p:sp>
    </p:spTree>
    <p:extLst>
      <p:ext uri="{BB962C8B-B14F-4D97-AF65-F5344CB8AC3E}">
        <p14:creationId xmlns:p14="http://schemas.microsoft.com/office/powerpoint/2010/main" val="3906594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C066EF-6C2E-4443-B993-11C972539F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CDD48B-BC3E-40DD-8AC8-22C25F91E36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3066" y="1186971"/>
            <a:ext cx="6132513" cy="3146425"/>
          </a:xfrm>
        </p:spPr>
        <p:txBody>
          <a:bodyPr/>
          <a:lstStyle/>
          <a:p>
            <a:endParaRPr lang="es-ES"/>
          </a:p>
          <a:p>
            <a:r>
              <a:rPr lang="es-ES"/>
              <a:t>El objetivo del proyecto ha sido comparar dos herramientas de administración y gestión de errores. A continuación, incluimos características o requisitos tanto funcionales como no funcionales que hemos considerado imprescindibles a la hora de desarrollar nuestros estudios/test en las aplicaciones elegidas (en este caso hemos elegido Mantis Bug </a:t>
            </a:r>
            <a:r>
              <a:rPr lang="es-ES" err="1"/>
              <a:t>Tracker</a:t>
            </a:r>
            <a:r>
              <a:rPr lang="es-ES"/>
              <a:t> y Bugzilla). </a:t>
            </a:r>
          </a:p>
          <a:p>
            <a:pPr marL="7620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244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ES" b="0"/>
              <a:t>6.5 MANUAL DE USUARIO</a:t>
            </a:r>
            <a:endParaRPr lang="es-E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281E7C-1990-48D0-8661-7726127714D8}"/>
              </a:ext>
            </a:extLst>
          </p:cNvPr>
          <p:cNvSpPr txBox="1">
            <a:spLocks/>
          </p:cNvSpPr>
          <p:nvPr/>
        </p:nvSpPr>
        <p:spPr>
          <a:xfrm>
            <a:off x="88142" y="729256"/>
            <a:ext cx="7045325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Vista principal</a:t>
            </a:r>
          </a:p>
        </p:txBody>
      </p:sp>
      <p:pic>
        <p:nvPicPr>
          <p:cNvPr id="2" name="Picture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73837A10-E78B-478A-9989-2B53C4D2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54" y="1850952"/>
            <a:ext cx="6269463" cy="235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13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ES" b="0"/>
              <a:t>6.5 MANUAL DE USUARIO</a:t>
            </a:r>
            <a:endParaRPr lang="es-E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281E7C-1990-48D0-8661-7726127714D8}"/>
              </a:ext>
            </a:extLst>
          </p:cNvPr>
          <p:cNvSpPr txBox="1">
            <a:spLocks/>
          </p:cNvSpPr>
          <p:nvPr/>
        </p:nvSpPr>
        <p:spPr>
          <a:xfrm>
            <a:off x="2843" y="729256"/>
            <a:ext cx="7045325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Añadir personas</a:t>
            </a:r>
          </a:p>
        </p:txBody>
      </p:sp>
      <p:pic>
        <p:nvPicPr>
          <p:cNvPr id="3" name="Picture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06CFFCA7-7C83-4F4B-83C5-18F6F49A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885" y="1579238"/>
            <a:ext cx="6286878" cy="26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1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ES" b="0"/>
              <a:t>6.5 MANUAL DE USUARIO</a:t>
            </a:r>
            <a:endParaRPr lang="es-E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281E7C-1990-48D0-8661-7726127714D8}"/>
              </a:ext>
            </a:extLst>
          </p:cNvPr>
          <p:cNvSpPr txBox="1">
            <a:spLocks/>
          </p:cNvSpPr>
          <p:nvPr/>
        </p:nvSpPr>
        <p:spPr>
          <a:xfrm>
            <a:off x="36963" y="771905"/>
            <a:ext cx="7045325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Ver incidencias</a:t>
            </a:r>
          </a:p>
        </p:txBody>
      </p:sp>
      <p:pic>
        <p:nvPicPr>
          <p:cNvPr id="3" name="Picture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903BA1EA-C7BB-4C5D-94DF-7425F53D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065" y="1805491"/>
            <a:ext cx="5746654" cy="285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18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5291C-3419-4FBD-BAD1-60ED1C079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 lang="e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6DBE0E6-6741-4C98-B070-DDCF3CCAD8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ES" b="0"/>
              <a:t>6.5 MANUAL DE USUARIO</a:t>
            </a:r>
            <a:endParaRPr lang="es-E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0281E7C-1990-48D0-8661-7726127714D8}"/>
              </a:ext>
            </a:extLst>
          </p:cNvPr>
          <p:cNvSpPr txBox="1">
            <a:spLocks/>
          </p:cNvSpPr>
          <p:nvPr/>
        </p:nvSpPr>
        <p:spPr>
          <a:xfrm>
            <a:off x="40517" y="598465"/>
            <a:ext cx="8720137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s-ES"/>
              <a:t>Informes</a:t>
            </a:r>
          </a:p>
        </p:txBody>
      </p:sp>
      <p:pic>
        <p:nvPicPr>
          <p:cNvPr id="3" name="Picture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DD8228A-EFEF-493E-AF19-F8F1F9B2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72" y="1506768"/>
            <a:ext cx="5593827" cy="284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49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587655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COMPARACIÓN DE LA IMPLEMENTACIÓN DE LAS TECNOLOGÍAS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</a:t>
            </a:r>
            <a:endParaRPr lang="en"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10369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66FD48-0B1E-4BDD-BA59-0171C7A8EC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3A78C6-BE86-48DA-82EF-11F0DCF68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030359"/>
              </p:ext>
            </p:extLst>
          </p:nvPr>
        </p:nvGraphicFramePr>
        <p:xfrm>
          <a:off x="142875" y="917801"/>
          <a:ext cx="8858237" cy="3215640"/>
        </p:xfrm>
        <a:graphic>
          <a:graphicData uri="http://schemas.openxmlformats.org/drawingml/2006/table">
            <a:tbl>
              <a:tblPr firstRow="1" bandRow="1">
                <a:tableStyleId>{76177FD6-7AD1-4EE0-BA9A-3B9105BB7C1D}</a:tableStyleId>
              </a:tblPr>
              <a:tblGrid>
                <a:gridCol w="1525614">
                  <a:extLst>
                    <a:ext uri="{9D8B030D-6E8A-4147-A177-3AD203B41FA5}">
                      <a16:colId xmlns:a16="http://schemas.microsoft.com/office/drawing/2014/main" val="1482544368"/>
                    </a:ext>
                  </a:extLst>
                </a:gridCol>
                <a:gridCol w="1118783">
                  <a:extLst>
                    <a:ext uri="{9D8B030D-6E8A-4147-A177-3AD203B41FA5}">
                      <a16:colId xmlns:a16="http://schemas.microsoft.com/office/drawing/2014/main" val="1272570239"/>
                    </a:ext>
                  </a:extLst>
                </a:gridCol>
                <a:gridCol w="2164919">
                  <a:extLst>
                    <a:ext uri="{9D8B030D-6E8A-4147-A177-3AD203B41FA5}">
                      <a16:colId xmlns:a16="http://schemas.microsoft.com/office/drawing/2014/main" val="2401135485"/>
                    </a:ext>
                  </a:extLst>
                </a:gridCol>
                <a:gridCol w="1946974">
                  <a:extLst>
                    <a:ext uri="{9D8B030D-6E8A-4147-A177-3AD203B41FA5}">
                      <a16:colId xmlns:a16="http://schemas.microsoft.com/office/drawing/2014/main" val="3313269882"/>
                    </a:ext>
                  </a:extLst>
                </a:gridCol>
                <a:gridCol w="2101947">
                  <a:extLst>
                    <a:ext uri="{9D8B030D-6E8A-4147-A177-3AD203B41FA5}">
                      <a16:colId xmlns:a16="http://schemas.microsoft.com/office/drawing/2014/main" val="5050374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100" b="1">
                          <a:effectLst/>
                        </a:rPr>
                        <a:t>CRITERIOS </a:t>
                      </a:r>
                      <a:endParaRPr lang="es-ES" b="1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100" b="1">
                          <a:effectLst/>
                        </a:rPr>
                        <a:t>TECNOLOGÍA A: BUGZILLA </a:t>
                      </a:r>
                      <a:endParaRPr lang="es-ES" b="1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100" b="1">
                          <a:effectLst/>
                        </a:rPr>
                        <a:t>TECNOLOGÍA B: MANTIS BUG TRACKER </a:t>
                      </a:r>
                      <a:endParaRPr lang="es-ES" b="1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100" b="1">
                          <a:effectLst/>
                        </a:rPr>
                        <a:t>TECNOLOGÍA C: JIRA </a:t>
                      </a:r>
                      <a:endParaRPr lang="es-ES" b="1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100" b="1">
                          <a:effectLst/>
                        </a:rPr>
                        <a:t>COMENTARIOS </a:t>
                      </a:r>
                      <a:endParaRPr lang="es-ES" b="1">
                        <a:effectLst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224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+mj-lt"/>
                        <a:buAutoNum type="arabicPeriod"/>
                      </a:pPr>
                      <a:r>
                        <a:rPr lang="es-ES" sz="1100">
                          <a:effectLst/>
                        </a:rPr>
                        <a:t>Facilidad de uso </a:t>
                      </a:r>
                      <a:endParaRPr lang="es-E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100">
                          <a:effectLst/>
                        </a:rPr>
                        <a:t>5 (No era tan intuitiva como esperábamos)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100">
                          <a:effectLst/>
                        </a:rPr>
                        <a:t>7 (Se trata de una herramienta relativamente fácil de usar.) </a:t>
                      </a:r>
                      <a:endParaRPr lang="es-E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100">
                          <a:effectLst/>
                        </a:rPr>
                        <a:t>7 (herramienta intuitiva y fácil de manejar) </a:t>
                      </a:r>
                      <a:endParaRPr lang="es-E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endParaRPr lang="es-E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140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+mj-lt"/>
                        <a:buAutoNum type="arabicPeriod" startAt="2"/>
                      </a:pPr>
                      <a:r>
                        <a:rPr lang="es-ES" sz="1100">
                          <a:effectLst/>
                        </a:rPr>
                        <a:t>Grado de seguridad </a:t>
                      </a:r>
                      <a:endParaRPr lang="es-E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100">
                          <a:effectLst/>
                        </a:rPr>
                        <a:t>- </a:t>
                      </a:r>
                      <a:endParaRPr lang="es-E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100">
                          <a:effectLst/>
                        </a:rPr>
                        <a:t>Desconocido </a:t>
                      </a:r>
                      <a:endParaRPr lang="es-E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100">
                          <a:effectLst/>
                        </a:rPr>
                        <a:t>Desconocido </a:t>
                      </a:r>
                      <a:endParaRPr lang="es-E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100" b="0" i="0" u="none" strike="noStrike" noProof="0">
                          <a:effectLst/>
                          <a:latin typeface="Arial"/>
                        </a:rPr>
                        <a:t>No sabemos con certeza el grado de seguridad de ninguna de las herramientas.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204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+mj-lt"/>
                        <a:buAutoNum type="arabicPeriod" startAt="3"/>
                      </a:pPr>
                      <a:r>
                        <a:rPr lang="es-ES" sz="1100">
                          <a:effectLst/>
                        </a:rPr>
                        <a:t>Fluidez </a:t>
                      </a:r>
                      <a:endParaRPr lang="es-ES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100" b="0" i="0" u="none" strike="noStrike" noProof="0">
                          <a:effectLst/>
                          <a:latin typeface="Arial"/>
                        </a:rPr>
                        <a:t>MEDIA (debido a la versión online, repetidas veces se cerraba sesión sin permiso)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100">
                          <a:effectLst/>
                        </a:rPr>
                        <a:t>ALTA </a:t>
                      </a:r>
                      <a:endParaRPr lang="es-E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 sz="1100">
                          <a:effectLst/>
                        </a:rPr>
                        <a:t>ALTA </a:t>
                      </a:r>
                      <a:endParaRPr lang="es-E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100" b="0" i="0" u="none" strike="noStrike" noProof="0">
                          <a:effectLst/>
                          <a:latin typeface="Arial"/>
                        </a:rPr>
                        <a:t>Mantis y Jira tienen rendimiento rápido, no hemos tenido problemas en cuanto a la ejecución de sus funcionalidades. Sin embargo, Bugzilla al ser la versión online rendía más lentamente y cerraba la sesión continuamente.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291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6893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EBF3F-0ABD-4958-98BF-F7EDB320AE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D18339-E10B-4179-879A-33C4BCDC5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601525"/>
              </p:ext>
            </p:extLst>
          </p:nvPr>
        </p:nvGraphicFramePr>
        <p:xfrm>
          <a:off x="135610" y="871779"/>
          <a:ext cx="8929638" cy="2956560"/>
        </p:xfrm>
        <a:graphic>
          <a:graphicData uri="http://schemas.openxmlformats.org/drawingml/2006/table">
            <a:tbl>
              <a:tblPr firstRow="1" bandRow="1">
                <a:tableStyleId>{76177FD6-7AD1-4EE0-BA9A-3B9105BB7C1D}</a:tableStyleId>
              </a:tblPr>
              <a:tblGrid>
                <a:gridCol w="1785529">
                  <a:extLst>
                    <a:ext uri="{9D8B030D-6E8A-4147-A177-3AD203B41FA5}">
                      <a16:colId xmlns:a16="http://schemas.microsoft.com/office/drawing/2014/main" val="3428721517"/>
                    </a:ext>
                  </a:extLst>
                </a:gridCol>
                <a:gridCol w="2011850">
                  <a:extLst>
                    <a:ext uri="{9D8B030D-6E8A-4147-A177-3AD203B41FA5}">
                      <a16:colId xmlns:a16="http://schemas.microsoft.com/office/drawing/2014/main" val="1454404974"/>
                    </a:ext>
                  </a:extLst>
                </a:gridCol>
                <a:gridCol w="1716817">
                  <a:extLst>
                    <a:ext uri="{9D8B030D-6E8A-4147-A177-3AD203B41FA5}">
                      <a16:colId xmlns:a16="http://schemas.microsoft.com/office/drawing/2014/main" val="209333977"/>
                    </a:ext>
                  </a:extLst>
                </a:gridCol>
                <a:gridCol w="1296548">
                  <a:extLst>
                    <a:ext uri="{9D8B030D-6E8A-4147-A177-3AD203B41FA5}">
                      <a16:colId xmlns:a16="http://schemas.microsoft.com/office/drawing/2014/main" val="3496454325"/>
                    </a:ext>
                  </a:extLst>
                </a:gridCol>
                <a:gridCol w="2118894">
                  <a:extLst>
                    <a:ext uri="{9D8B030D-6E8A-4147-A177-3AD203B41FA5}">
                      <a16:colId xmlns:a16="http://schemas.microsoft.com/office/drawing/2014/main" val="24361633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+mj-lt"/>
                        <a:buAutoNum type="arabicPeriod" startAt="4"/>
                      </a:pPr>
                      <a:r>
                        <a:rPr lang="es-ES">
                          <a:effectLst/>
                        </a:rPr>
                        <a:t>Facilidad en la instalación ​</a:t>
                      </a:r>
                      <a:endParaRPr lang="es-E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>
                          <a:effectLst/>
                        </a:rPr>
                        <a:t>3 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>
                          <a:effectLst/>
                        </a:rPr>
                        <a:t>7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>
                          <a:effectLst/>
                        </a:rPr>
                        <a:t>9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>
                          <a:effectLst/>
                        </a:rPr>
                        <a:t>Hemos tenido más problemas a la hora de instalar Mantis.​</a:t>
                      </a:r>
                    </a:p>
                    <a:p>
                      <a:pPr rtl="0" fontAlgn="base"/>
                      <a:r>
                        <a:rPr lang="es-ES">
                          <a:effectLst/>
                        </a:rPr>
                        <a:t>Imposible completar la descarga de Bugzilla.​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78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 rtl="0" fontAlgn="base">
                        <a:buFont typeface="+mj-lt"/>
                        <a:buAutoNum type="arabicPeriod" startAt="5"/>
                      </a:pPr>
                      <a:r>
                        <a:rPr lang="es-ES">
                          <a:effectLst/>
                        </a:rPr>
                        <a:t>Selección de idiomas ​</a:t>
                      </a:r>
                      <a:endParaRPr lang="es-ES"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>
                          <a:effectLst/>
                        </a:rPr>
                        <a:t>Debido a la utilización de la versión online solo se ofrecía la opción de idioma inglés.​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>
                          <a:effectLst/>
                        </a:rPr>
                        <a:t>Posibilidad e implementar la herramienta en varios idiomas.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>
                          <a:effectLst/>
                        </a:rPr>
                        <a:t>Opción de varios idiomas 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ES">
                          <a:effectLst/>
                        </a:rPr>
                        <a:t>Bugzilla ofrece varios idiomas, pero al ser la versión online solo tenemos disponible el inglés. En cuanto al resto de tecnologías ambos ofrecen varios idiomas.​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315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633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8C1D0-CE36-4B96-9441-64A325BD6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DEB998-778D-407A-88B3-4B9D140D8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480970"/>
              </p:ext>
            </p:extLst>
          </p:nvPr>
        </p:nvGraphicFramePr>
        <p:xfrm>
          <a:off x="63901" y="724170"/>
          <a:ext cx="8875462" cy="3749040"/>
        </p:xfrm>
        <a:graphic>
          <a:graphicData uri="http://schemas.openxmlformats.org/drawingml/2006/table">
            <a:tbl>
              <a:tblPr firstRow="1" bandRow="1">
                <a:tableStyleId>{76177FD6-7AD1-4EE0-BA9A-3B9105BB7C1D}</a:tableStyleId>
              </a:tblPr>
              <a:tblGrid>
                <a:gridCol w="1650523">
                  <a:extLst>
                    <a:ext uri="{9D8B030D-6E8A-4147-A177-3AD203B41FA5}">
                      <a16:colId xmlns:a16="http://schemas.microsoft.com/office/drawing/2014/main" val="180563095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044988166"/>
                    </a:ext>
                  </a:extLst>
                </a:gridCol>
                <a:gridCol w="1752884">
                  <a:extLst>
                    <a:ext uri="{9D8B030D-6E8A-4147-A177-3AD203B41FA5}">
                      <a16:colId xmlns:a16="http://schemas.microsoft.com/office/drawing/2014/main" val="4005313768"/>
                    </a:ext>
                  </a:extLst>
                </a:gridCol>
                <a:gridCol w="1880831">
                  <a:extLst>
                    <a:ext uri="{9D8B030D-6E8A-4147-A177-3AD203B41FA5}">
                      <a16:colId xmlns:a16="http://schemas.microsoft.com/office/drawing/2014/main" val="871767799"/>
                    </a:ext>
                  </a:extLst>
                </a:gridCol>
                <a:gridCol w="1876724">
                  <a:extLst>
                    <a:ext uri="{9D8B030D-6E8A-4147-A177-3AD203B41FA5}">
                      <a16:colId xmlns:a16="http://schemas.microsoft.com/office/drawing/2014/main" val="974489509"/>
                    </a:ext>
                  </a:extLst>
                </a:gridCol>
              </a:tblGrid>
              <a:tr h="1410788"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+mj-lt"/>
                        <a:buAutoNum type="arabicPeriod" startAt="6"/>
                      </a:pPr>
                      <a:r>
                        <a:rPr lang="es-ES" sz="1200">
                          <a:effectLst/>
                        </a:rPr>
                        <a:t>Funcionalidad 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3 (no teníamos acceso a muchas de las </a:t>
                      </a:r>
                    </a:p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opciones que ofrece  </a:t>
                      </a:r>
                    </a:p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la herramienta)​​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7: Funciones bastante completas (crear/ver/</a:t>
                      </a:r>
                    </a:p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editar incidencias, exportar informes...)​​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>
                          <a:effectLst/>
                        </a:rPr>
                        <a:t>8: Funciones muy ​​</a:t>
                      </a:r>
                      <a:br>
                        <a:rPr lang="es-ES" sz="1200">
                          <a:effectLst/>
                        </a:rPr>
                      </a:br>
                      <a:r>
                        <a:rPr lang="es-ES" sz="1200">
                          <a:effectLst/>
                        </a:rPr>
                        <a:t>completas</a:t>
                      </a:r>
                      <a:endParaRPr lang="es-ES"/>
                    </a:p>
                    <a:p>
                      <a:pPr lvl="0" algn="l">
                        <a:buNone/>
                      </a:pPr>
                      <a:r>
                        <a:rPr lang="es-ES" sz="1200">
                          <a:effectLst/>
                        </a:rPr>
                        <a:t>(crear/ver/editar  incidencias, exportar informes,  graficas...)​​</a:t>
                      </a:r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Debido a la imposibilidad de  </a:t>
                      </a:r>
                    </a:p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instalación de Bugzilla, no hemos  </a:t>
                      </a:r>
                    </a:p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utilizado todas las</a:t>
                      </a:r>
                      <a:endParaRPr lang="es-ES" sz="1200" dirty="0"/>
                    </a:p>
                    <a:p>
                      <a:pPr lvl="0" algn="l">
                        <a:buNone/>
                      </a:pPr>
                      <a:r>
                        <a:rPr lang="es-ES" sz="1200" dirty="0">
                          <a:effectLst/>
                        </a:rPr>
                        <a:t>funcionalidades.​​ Las otras dos tecnologías tienen funcionalidades muy similares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631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+mj-lt"/>
                        <a:buAutoNum type="arabicPeriod" startAt="7"/>
                      </a:pPr>
                      <a:r>
                        <a:rPr lang="es-ES" sz="1200" dirty="0">
                          <a:effectLst/>
                        </a:rPr>
                        <a:t>Creación de   </a:t>
                      </a:r>
                    </a:p>
                    <a:p>
                      <a:pPr marL="0" lvl="0" indent="0" algn="l" rtl="0" fontAlgn="base">
                        <a:buFont typeface="+mj-lt"/>
                        <a:buNone/>
                      </a:pPr>
                      <a:r>
                        <a:rPr lang="es-ES" sz="1200" dirty="0">
                          <a:effectLst/>
                        </a:rPr>
                        <a:t>incidencias 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>
                          <a:effectLst/>
                        </a:rPr>
                        <a:t>Fácil e intuitivo​​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>
                          <a:effectLst/>
                        </a:rPr>
                        <a:t>No han existido problemas para la creación de incidencias. 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>
                          <a:effectLst/>
                        </a:rPr>
                        <a:t>Forma correcta 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>
                          <a:effectLst/>
                        </a:rPr>
                        <a:t>En las tres tecnologías la creación de incidencias no ha  supuesto ningún  </a:t>
                      </a:r>
                      <a:endParaRPr lang="es-ES"/>
                    </a:p>
                    <a:p>
                      <a:pPr lvl="0" algn="l">
                        <a:buNone/>
                      </a:pPr>
                      <a:r>
                        <a:rPr lang="es-ES" sz="1200">
                          <a:effectLst/>
                        </a:rPr>
                        <a:t>problema, en BUGZILLA SI.​​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199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lvl="0" indent="-342900" algn="l" rtl="0" fontAlgn="base">
                        <a:buFont typeface="+mj-lt"/>
                        <a:buAutoNum type="arabicPeriod" startAt="8"/>
                      </a:pPr>
                      <a:r>
                        <a:rPr lang="es-ES" sz="1200">
                          <a:effectLst/>
                        </a:rPr>
                        <a:t>Exportación  de informes 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>
                          <a:effectLst/>
                        </a:rPr>
                        <a:t>Forma correcta.​​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>
                          <a:effectLst/>
                        </a:rPr>
                        <a:t>No han existido problemas para la exportación de informes. 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>
                          <a:effectLst/>
                        </a:rPr>
                        <a:t>Todo correcto ​​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No hemos encontrado  </a:t>
                      </a:r>
                    </a:p>
                    <a:p>
                      <a:pPr algn="l" rtl="0" fontAlgn="base"/>
                      <a:r>
                        <a:rPr lang="es-ES" sz="1200" dirty="0">
                          <a:effectLst/>
                        </a:rPr>
                        <a:t>problemas a la hora de exportar informes.​​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5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538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3587655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CONCLUSIONES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r>
            <a:endParaRPr lang="en" sz="12000" b="1">
              <a:solidFill>
                <a:srgbClr val="3F5378"/>
              </a:solidFill>
              <a:latin typeface="Roboto Condensed"/>
              <a:ea typeface="Roboto Condensed"/>
              <a:cs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851226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E7D7F5-441C-4D11-9BB1-30C17D2281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CF5C8-66A0-43EE-A0D9-491259DF44A4}"/>
              </a:ext>
            </a:extLst>
          </p:cNvPr>
          <p:cNvSpPr txBox="1"/>
          <p:nvPr/>
        </p:nvSpPr>
        <p:spPr>
          <a:xfrm>
            <a:off x="987879" y="1118507"/>
            <a:ext cx="698862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800">
                <a:latin typeface="Roboto Condensed"/>
              </a:rPr>
              <a:t>Las tres tecnologías tienen características muy similares.</a:t>
            </a:r>
            <a:endParaRPr lang="es-ES"/>
          </a:p>
          <a:p>
            <a:endParaRPr lang="es-ES" sz="1800">
              <a:latin typeface="Roboto Condensed"/>
            </a:endParaRPr>
          </a:p>
          <a:p>
            <a:r>
              <a:rPr lang="es-ES" sz="1800">
                <a:latin typeface="Roboto Condensed"/>
              </a:rPr>
              <a:t>Nos centramos en los factores críticos:</a:t>
            </a:r>
          </a:p>
          <a:p>
            <a:pPr marL="285750" indent="-285750">
              <a:buChar char="•"/>
            </a:pPr>
            <a:r>
              <a:rPr lang="es-ES" sz="1800">
                <a:latin typeface="Roboto Condensed"/>
              </a:rPr>
              <a:t>Instalación </a:t>
            </a:r>
          </a:p>
          <a:p>
            <a:pPr marL="285750" indent="-285750">
              <a:buChar char="•"/>
            </a:pPr>
            <a:r>
              <a:rPr lang="es-ES" sz="1800">
                <a:latin typeface="Roboto Condensed"/>
              </a:rPr>
              <a:t>Implementación de herramientas</a:t>
            </a:r>
            <a:endParaRPr lang="es-ES"/>
          </a:p>
          <a:p>
            <a:pPr marL="285750" indent="-285750">
              <a:buChar char="•"/>
            </a:pPr>
            <a:r>
              <a:rPr lang="es-ES" sz="1800">
                <a:latin typeface="Roboto Condensed"/>
              </a:rPr>
              <a:t>Información disponible</a:t>
            </a:r>
          </a:p>
          <a:p>
            <a:pPr marL="285750" indent="-285750">
              <a:buChar char="•"/>
            </a:pPr>
            <a:r>
              <a:rPr lang="es-ES" sz="1800">
                <a:latin typeface="Roboto Condensed"/>
              </a:rPr>
              <a:t>Interfaz gráfica</a:t>
            </a:r>
          </a:p>
          <a:p>
            <a:pPr marL="285750" indent="-285750">
              <a:buChar char="•"/>
            </a:pPr>
            <a:r>
              <a:rPr lang="es-ES" sz="1800">
                <a:latin typeface="Roboto Condensed"/>
              </a:rPr>
              <a:t>Detalles e informes de las incidencias</a:t>
            </a:r>
          </a:p>
          <a:p>
            <a:pPr marL="285750" indent="-285750">
              <a:buChar char="•"/>
            </a:pPr>
            <a:endParaRPr lang="es-ES" sz="1800">
              <a:latin typeface="Roboto Condensed"/>
            </a:endParaRPr>
          </a:p>
          <a:p>
            <a:endParaRPr lang="es-ES" sz="1800">
              <a:latin typeface="Roboto Condensed"/>
            </a:endParaRPr>
          </a:p>
          <a:p>
            <a:r>
              <a:rPr lang="es-ES" sz="1800">
                <a:latin typeface="Roboto Condensed"/>
              </a:rPr>
              <a:t>RECOMENDACIÓN FINAL: </a:t>
            </a:r>
          </a:p>
          <a:p>
            <a:endParaRPr lang="es-ES" sz="1800">
              <a:latin typeface="Roboto Condense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3C666A-8DA7-47E1-B4DB-6F8564EDC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1" y="3640292"/>
            <a:ext cx="1632858" cy="6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6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F2B209-28A2-471E-B6B1-10C42579D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2.1 Requisitos funcionales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CD6FA-C261-46B4-9293-915757AC6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45" y="346095"/>
            <a:ext cx="6132600" cy="3145500"/>
          </a:xfrm>
        </p:spPr>
        <p:txBody>
          <a:bodyPr/>
          <a:lstStyle/>
          <a:p>
            <a:r>
              <a:rPr lang="es-ES"/>
              <a:t>A continuación observamos la tabla de requisitos funcionales</a:t>
            </a:r>
          </a:p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73241-1D56-432D-A62A-F008C492D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pic>
        <p:nvPicPr>
          <p:cNvPr id="8" name="Picture 8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BD1121B8-6A51-4E05-9E0E-6C1A4E3D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82" y="2263120"/>
            <a:ext cx="6182982" cy="275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1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56BC5D-1DD1-4A4E-83D7-DDF1AD5D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2.2 Otros requisitos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EE631-149C-4EC6-872B-917147DA6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8011" y="777416"/>
            <a:ext cx="6132600" cy="3145500"/>
          </a:xfrm>
        </p:spPr>
        <p:txBody>
          <a:bodyPr/>
          <a:lstStyle/>
          <a:p>
            <a:r>
              <a:rPr lang="es-ES"/>
              <a:t>A continuación podemos observar la tabla con los requisitos que no son considerados funcionales</a:t>
            </a:r>
          </a:p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17FA3-CE16-4381-9E3A-CABE41EB77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5" name="Picture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85E30235-53BF-4241-A2D3-9F43277C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89" y="2946576"/>
            <a:ext cx="6937794" cy="166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9485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Presentación en pantalla (16:9)</PresentationFormat>
  <Paragraphs>313</Paragraphs>
  <Slides>79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5" baseType="lpstr">
      <vt:lpstr>Roboto Condensed Light</vt:lpstr>
      <vt:lpstr>Arvo</vt:lpstr>
      <vt:lpstr>Roboto Condensed</vt:lpstr>
      <vt:lpstr>ROBO</vt:lpstr>
      <vt:lpstr>Arial</vt:lpstr>
      <vt:lpstr>Salerio template</vt:lpstr>
      <vt:lpstr>BUG/DEFECT TRACKING TOOLS</vt:lpstr>
      <vt:lpstr>ÍNDICE</vt:lpstr>
      <vt:lpstr>AUTORES DEL TRABAJO, PLANIFIACION Y ENTREGA</vt:lpstr>
      <vt:lpstr>Presentación de PowerPoint</vt:lpstr>
      <vt:lpstr>Presentación de PowerPoint</vt:lpstr>
      <vt:lpstr>REQUISITOS DEL PROTOTITO A IMPLEMENTAR</vt:lpstr>
      <vt:lpstr>Presentación de PowerPoint</vt:lpstr>
      <vt:lpstr>2.1 Requisitos funcionales</vt:lpstr>
      <vt:lpstr>2.2 Otros requisitos</vt:lpstr>
      <vt:lpstr>CRITERIOS DE COMPARACIÓN DE LA IMPLEMENTACIÓN</vt:lpstr>
      <vt:lpstr>Presentación de PowerPoint</vt:lpstr>
      <vt:lpstr>PROYECTO DE IMPLEMENTACIÓN DE UN PROTOTIPO DEL SISTEMA UTILIZANDO BUGZILLA</vt:lpstr>
      <vt:lpstr>4.1 DOCUMENTACIÓN DE DISEÑO</vt:lpstr>
      <vt:lpstr>4.2 DOCUMENTACIÓN DE CONSTRUCCIÓN</vt:lpstr>
      <vt:lpstr>4.2 DOCUMENTACIÓN DE CONSTRUCCIÓN</vt:lpstr>
      <vt:lpstr>Presentación de PowerPoint</vt:lpstr>
      <vt:lpstr>Presentación de PowerPoint</vt:lpstr>
      <vt:lpstr>Presentación de PowerPoint</vt:lpstr>
      <vt:lpstr>4.3 DOCUMENTACIÓN DE PRUEBAS</vt:lpstr>
      <vt:lpstr>Presentación de PowerPoint</vt:lpstr>
      <vt:lpstr>4.4 DOCUMETNACIÓN DE INSTALACIÓN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4.5 MANUAL DE USUARIO</vt:lpstr>
      <vt:lpstr>4.5 MANUAL DE USUARIO</vt:lpstr>
      <vt:lpstr>Presentación de PowerPoint</vt:lpstr>
      <vt:lpstr>Presentación de PowerPoint</vt:lpstr>
      <vt:lpstr>Presentación de PowerPoint</vt:lpstr>
      <vt:lpstr>Presentación de PowerPoint</vt:lpstr>
      <vt:lpstr>PROYECTO DE IMPLEMENTACIÓN DE UN PROTOTIPO DEL SISTEMA UTILIZANDO MANTIS BT</vt:lpstr>
      <vt:lpstr>5.1 DOCUMENTACIÓN DE DISEÑO</vt:lpstr>
      <vt:lpstr>5.2 DOCUMENTACIÓN DE CONSTRUCCIÓN</vt:lpstr>
      <vt:lpstr>Presentación de PowerPoint</vt:lpstr>
      <vt:lpstr>Presentación de PowerPoint</vt:lpstr>
      <vt:lpstr>Presentación de PowerPoint</vt:lpstr>
      <vt:lpstr>5.3 DOCUMENTACIÓN DE PRUEBAS</vt:lpstr>
      <vt:lpstr>5.4 DOCUMETNACIÓN DE INSTALACIÓN</vt:lpstr>
      <vt:lpstr>Presentación de PowerPoint</vt:lpstr>
      <vt:lpstr>Presentación de PowerPoint</vt:lpstr>
      <vt:lpstr>5.5 MANUAL DE USUARIO</vt:lpstr>
      <vt:lpstr>Presentación de PowerPoint</vt:lpstr>
      <vt:lpstr>Presentación de PowerPoint</vt:lpstr>
      <vt:lpstr>Presentación de PowerPoint</vt:lpstr>
      <vt:lpstr>PROYECTO DE IMPLEMENTACIÓN DE UN PROTOTIPO DEL SISTEMA UTILIZANDO JIRA SOFTWARE</vt:lpstr>
      <vt:lpstr>6.1 DOCUMENTACIÓN DE DISEÑO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6.2 DOCUMENTACIÓN DE CONSTRUCCIÓN</vt:lpstr>
      <vt:lpstr>6.2 DOCUMENTACIÓN DE CONSTRUCCIÓN</vt:lpstr>
      <vt:lpstr>6.2 DOCUMENTACIÓN DE CONSTRUCCIÓN</vt:lpstr>
      <vt:lpstr>6.2 DOCUMENTACIÓN DE CONSTRUCCIÓN</vt:lpstr>
      <vt:lpstr>6.3 Documentación de pruebas</vt:lpstr>
      <vt:lpstr>6.4 Documentación de instalación</vt:lpstr>
      <vt:lpstr>6.5 MANUAL DE USUARIO</vt:lpstr>
      <vt:lpstr>6.5 MANUAL DE USUARIO</vt:lpstr>
      <vt:lpstr>6.5 MANUAL DE USUARIO</vt:lpstr>
      <vt:lpstr>6.5 MANUAL DE USUARIO</vt:lpstr>
      <vt:lpstr>6.5 MANUAL DE USUARIO</vt:lpstr>
      <vt:lpstr>COMPARACIÓN DE LA IMPLEMENTACIÓN DE LAS TECNOLOGÍAS</vt:lpstr>
      <vt:lpstr>Presentación de PowerPoint</vt:lpstr>
      <vt:lpstr>Presentación de PowerPoint</vt:lpstr>
      <vt:lpstr>Presentación de PowerPoint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BUG/DEFECT TRACKING TOOLS</dc:title>
  <cp:lastModifiedBy>Rubén Rodríguez</cp:lastModifiedBy>
  <cp:revision>2</cp:revision>
  <dcterms:modified xsi:type="dcterms:W3CDTF">2019-05-06T20:59:57Z</dcterms:modified>
</cp:coreProperties>
</file>